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60" r:id="rId5"/>
    <p:sldId id="261" r:id="rId6"/>
    <p:sldId id="263" r:id="rId7"/>
    <p:sldId id="266" r:id="rId8"/>
    <p:sldId id="267" r:id="rId9"/>
    <p:sldId id="264" r:id="rId10"/>
    <p:sldId id="265" r:id="rId11"/>
  </p:sldIdLst>
  <p:sldSz cx="18288000" cy="10287000"/>
  <p:notesSz cx="6858000" cy="9144000"/>
  <p:embeddedFontLst>
    <p:embeddedFont>
      <p:font typeface="Clear Sans" panose="020B0503030202020304" pitchFamily="34" charset="0"/>
      <p:regular r:id="rId13"/>
    </p:embeddedFont>
    <p:embeddedFont>
      <p:font typeface="Clear Sans Bold" panose="020B0803030202020304" pitchFamily="34" charset="0"/>
      <p:regular r:id="rId14"/>
      <p:bold r:id="rId15"/>
    </p:embeddedFont>
    <p:embeddedFont>
      <p:font typeface="Norwester" pitchFamily="2"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66" autoAdjust="0"/>
    <p:restoredTop sz="94543" autoAdjust="0"/>
  </p:normalViewPr>
  <p:slideViewPr>
    <p:cSldViewPr>
      <p:cViewPr varScale="1">
        <p:scale>
          <a:sx n="99" d="100"/>
          <a:sy n="99" d="100"/>
        </p:scale>
        <p:origin x="208" y="-6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873B93-C03B-7848-BBC6-A74418A1DFA3}" type="datetimeFigureOut">
              <a:rPr lang="en-US" smtClean="0"/>
              <a:t>10/22/24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1C4C26-79D1-6A4B-B034-B6045E13D6FC}" type="slidenum">
              <a:rPr lang="en-US" smtClean="0"/>
              <a:t>‹#›</a:t>
            </a:fld>
            <a:endParaRPr lang="en-US"/>
          </a:p>
        </p:txBody>
      </p:sp>
    </p:spTree>
    <p:extLst>
      <p:ext uri="{BB962C8B-B14F-4D97-AF65-F5344CB8AC3E}">
        <p14:creationId xmlns:p14="http://schemas.microsoft.com/office/powerpoint/2010/main" val="603843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1C4C26-79D1-6A4B-B034-B6045E13D6FC}" type="slidenum">
              <a:rPr lang="en-US" smtClean="0"/>
              <a:t>3</a:t>
            </a:fld>
            <a:endParaRPr lang="en-US"/>
          </a:p>
        </p:txBody>
      </p:sp>
    </p:spTree>
    <p:extLst>
      <p:ext uri="{BB962C8B-B14F-4D97-AF65-F5344CB8AC3E}">
        <p14:creationId xmlns:p14="http://schemas.microsoft.com/office/powerpoint/2010/main" val="2159084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10/22/24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svg"/><Relationship Id="rId3" Type="http://schemas.openxmlformats.org/officeDocument/2006/relationships/image" Target="../media/image28.svg"/><Relationship Id="rId7" Type="http://schemas.openxmlformats.org/officeDocument/2006/relationships/image" Target="../media/image26.svg"/><Relationship Id="rId12" Type="http://schemas.openxmlformats.org/officeDocument/2006/relationships/image" Target="../media/image35.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4.svg"/><Relationship Id="rId5" Type="http://schemas.openxmlformats.org/officeDocument/2006/relationships/image" Target="../media/image30.svg"/><Relationship Id="rId10" Type="http://schemas.openxmlformats.org/officeDocument/2006/relationships/image" Target="../media/image33.png"/><Relationship Id="rId4" Type="http://schemas.openxmlformats.org/officeDocument/2006/relationships/image" Target="../media/image29.png"/><Relationship Id="rId9" Type="http://schemas.openxmlformats.org/officeDocument/2006/relationships/image" Target="../media/image3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182834" y="-1921745"/>
            <a:ext cx="6755642" cy="4114800"/>
          </a:xfrm>
          <a:custGeom>
            <a:avLst/>
            <a:gdLst/>
            <a:ahLst/>
            <a:cxnLst/>
            <a:rect l="l" t="t" r="r" b="b"/>
            <a:pathLst>
              <a:path w="6755642" h="4114800">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303834" y="1790711"/>
            <a:ext cx="1194327" cy="2586142"/>
          </a:xfrm>
          <a:custGeom>
            <a:avLst/>
            <a:gdLst/>
            <a:ahLst/>
            <a:cxnLst/>
            <a:rect l="l" t="t" r="r" b="b"/>
            <a:pathLst>
              <a:path w="1194327" h="2586142">
                <a:moveTo>
                  <a:pt x="0" y="0"/>
                </a:moveTo>
                <a:lnTo>
                  <a:pt x="1194327" y="0"/>
                </a:lnTo>
                <a:lnTo>
                  <a:pt x="1194327" y="2586142"/>
                </a:lnTo>
                <a:lnTo>
                  <a:pt x="0" y="25861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flipH="1">
            <a:off x="2095190" y="2021154"/>
            <a:ext cx="5357753" cy="5591583"/>
          </a:xfrm>
          <a:custGeom>
            <a:avLst/>
            <a:gdLst/>
            <a:ahLst/>
            <a:cxnLst/>
            <a:rect l="l" t="t" r="r" b="b"/>
            <a:pathLst>
              <a:path w="5357753" h="5591583">
                <a:moveTo>
                  <a:pt x="5357753" y="0"/>
                </a:moveTo>
                <a:lnTo>
                  <a:pt x="0" y="0"/>
                </a:lnTo>
                <a:lnTo>
                  <a:pt x="0" y="5591582"/>
                </a:lnTo>
                <a:lnTo>
                  <a:pt x="5357753" y="5591582"/>
                </a:lnTo>
                <a:lnTo>
                  <a:pt x="5357753"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947148" y="1264426"/>
            <a:ext cx="3144039" cy="2440918"/>
          </a:xfrm>
          <a:custGeom>
            <a:avLst/>
            <a:gdLst/>
            <a:ahLst/>
            <a:cxnLst/>
            <a:rect l="l" t="t" r="r" b="b"/>
            <a:pathLst>
              <a:path w="3144039" h="2440918">
                <a:moveTo>
                  <a:pt x="0" y="0"/>
                </a:moveTo>
                <a:lnTo>
                  <a:pt x="3144040" y="0"/>
                </a:lnTo>
                <a:lnTo>
                  <a:pt x="3144040" y="2440918"/>
                </a:lnTo>
                <a:lnTo>
                  <a:pt x="0" y="244091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624872" y="5005800"/>
            <a:ext cx="1894295" cy="4252500"/>
          </a:xfrm>
          <a:custGeom>
            <a:avLst/>
            <a:gdLst/>
            <a:ahLst/>
            <a:cxnLst/>
            <a:rect l="l" t="t" r="r" b="b"/>
            <a:pathLst>
              <a:path w="1894295" h="4252500">
                <a:moveTo>
                  <a:pt x="0" y="0"/>
                </a:moveTo>
                <a:lnTo>
                  <a:pt x="1894295" y="0"/>
                </a:lnTo>
                <a:lnTo>
                  <a:pt x="1894295" y="4252500"/>
                </a:lnTo>
                <a:lnTo>
                  <a:pt x="0" y="42525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4011803" y="7612736"/>
            <a:ext cx="3486358" cy="4114800"/>
          </a:xfrm>
          <a:custGeom>
            <a:avLst/>
            <a:gdLst/>
            <a:ahLst/>
            <a:cxnLst/>
            <a:rect l="l" t="t" r="r" b="b"/>
            <a:pathLst>
              <a:path w="3486358" h="4114800">
                <a:moveTo>
                  <a:pt x="0" y="0"/>
                </a:moveTo>
                <a:lnTo>
                  <a:pt x="3486358" y="0"/>
                </a:lnTo>
                <a:lnTo>
                  <a:pt x="348635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TextBox 8"/>
          <p:cNvSpPr txBox="1"/>
          <p:nvPr/>
        </p:nvSpPr>
        <p:spPr>
          <a:xfrm>
            <a:off x="9263416" y="3477955"/>
            <a:ext cx="7774684" cy="1338990"/>
          </a:xfrm>
          <a:prstGeom prst="rect">
            <a:avLst/>
          </a:prstGeom>
        </p:spPr>
        <p:txBody>
          <a:bodyPr lIns="0" tIns="0" rIns="0" bIns="0" rtlCol="0" anchor="t">
            <a:spAutoFit/>
          </a:bodyPr>
          <a:lstStyle/>
          <a:p>
            <a:pPr algn="l">
              <a:lnSpc>
                <a:spcPts val="10088"/>
              </a:lnSpc>
            </a:pPr>
            <a:r>
              <a:rPr lang="en-US" sz="10088" b="1">
                <a:solidFill>
                  <a:srgbClr val="F7B4A7"/>
                </a:solidFill>
                <a:latin typeface="Clear Sans Bold"/>
                <a:ea typeface="Clear Sans Bold"/>
                <a:cs typeface="Clear Sans Bold"/>
                <a:sym typeface="Clear Sans Bold"/>
              </a:rPr>
              <a:t>AuctionNest</a:t>
            </a:r>
          </a:p>
        </p:txBody>
      </p:sp>
      <p:sp>
        <p:nvSpPr>
          <p:cNvPr id="9" name="TextBox 9"/>
          <p:cNvSpPr txBox="1"/>
          <p:nvPr/>
        </p:nvSpPr>
        <p:spPr>
          <a:xfrm>
            <a:off x="9042216" y="3354369"/>
            <a:ext cx="8217084" cy="405765"/>
          </a:xfrm>
          <a:prstGeom prst="rect">
            <a:avLst/>
          </a:prstGeom>
        </p:spPr>
        <p:txBody>
          <a:bodyPr lIns="0" tIns="0" rIns="0" bIns="0" rtlCol="0" anchor="t">
            <a:spAutoFit/>
          </a:bodyPr>
          <a:lstStyle/>
          <a:p>
            <a:pPr algn="l">
              <a:lnSpc>
                <a:spcPts val="3359"/>
              </a:lnSpc>
            </a:pPr>
            <a:endParaRPr/>
          </a:p>
        </p:txBody>
      </p:sp>
      <p:sp>
        <p:nvSpPr>
          <p:cNvPr id="10" name="TextBox 10"/>
          <p:cNvSpPr txBox="1"/>
          <p:nvPr/>
        </p:nvSpPr>
        <p:spPr>
          <a:xfrm>
            <a:off x="10361483" y="4563110"/>
            <a:ext cx="5207576" cy="580390"/>
          </a:xfrm>
          <a:prstGeom prst="rect">
            <a:avLst/>
          </a:prstGeom>
        </p:spPr>
        <p:txBody>
          <a:bodyPr lIns="0" tIns="0" rIns="0" bIns="0" rtlCol="0" anchor="t">
            <a:spAutoFit/>
          </a:bodyPr>
          <a:lstStyle/>
          <a:p>
            <a:pPr algn="l">
              <a:lnSpc>
                <a:spcPts val="4759"/>
              </a:lnSpc>
            </a:pPr>
            <a:r>
              <a:rPr lang="en-US" sz="3399">
                <a:solidFill>
                  <a:srgbClr val="94DDDE"/>
                </a:solidFill>
                <a:latin typeface="Clear Sans"/>
                <a:ea typeface="Clear Sans"/>
                <a:cs typeface="Clear Sans"/>
                <a:sym typeface="Clear Sans"/>
              </a:rPr>
              <a:t>America’s Auction House</a:t>
            </a:r>
          </a:p>
        </p:txBody>
      </p:sp>
      <p:grpSp>
        <p:nvGrpSpPr>
          <p:cNvPr id="11" name="Group 11"/>
          <p:cNvGrpSpPr/>
          <p:nvPr/>
        </p:nvGrpSpPr>
        <p:grpSpPr>
          <a:xfrm>
            <a:off x="7703449" y="7789006"/>
            <a:ext cx="9334651" cy="2281660"/>
            <a:chOff x="0" y="0"/>
            <a:chExt cx="12446201" cy="3042213"/>
          </a:xfrm>
        </p:grpSpPr>
        <p:sp>
          <p:nvSpPr>
            <p:cNvPr id="12" name="TextBox 12"/>
            <p:cNvSpPr txBox="1"/>
            <p:nvPr/>
          </p:nvSpPr>
          <p:spPr>
            <a:xfrm>
              <a:off x="0" y="1466710"/>
              <a:ext cx="12446201" cy="1575503"/>
            </a:xfrm>
            <a:prstGeom prst="rect">
              <a:avLst/>
            </a:prstGeom>
          </p:spPr>
          <p:txBody>
            <a:bodyPr lIns="0" tIns="0" rIns="0" bIns="0" rtlCol="0" anchor="t">
              <a:spAutoFit/>
            </a:bodyPr>
            <a:lstStyle/>
            <a:p>
              <a:pPr algn="just">
                <a:lnSpc>
                  <a:spcPts val="3114"/>
                </a:lnSpc>
              </a:pPr>
              <a:r>
                <a:rPr lang="en-US" sz="2708" dirty="0">
                  <a:solidFill>
                    <a:srgbClr val="FFFFFF"/>
                  </a:solidFill>
                  <a:latin typeface="Norwester"/>
                  <a:ea typeface="Norwester"/>
                  <a:cs typeface="Norwester"/>
                  <a:sym typeface="Norwester"/>
                </a:rPr>
                <a:t>SAMEER SHAIK</a:t>
              </a:r>
            </a:p>
            <a:p>
              <a:pPr algn="just">
                <a:lnSpc>
                  <a:spcPts val="3114"/>
                </a:lnSpc>
              </a:pPr>
              <a:r>
                <a:rPr lang="en-US" sz="2708" dirty="0">
                  <a:solidFill>
                    <a:srgbClr val="FFFFFF"/>
                  </a:solidFill>
                  <a:latin typeface="Norwester"/>
                  <a:ea typeface="Norwester"/>
                  <a:cs typeface="Norwester"/>
                  <a:sym typeface="Norwester"/>
                </a:rPr>
                <a:t>VIVEK KOMMAREDDY</a:t>
              </a:r>
            </a:p>
            <a:p>
              <a:pPr algn="just">
                <a:lnSpc>
                  <a:spcPts val="3114"/>
                </a:lnSpc>
              </a:pPr>
              <a:r>
                <a:rPr lang="en-US" sz="2708" dirty="0">
                  <a:solidFill>
                    <a:srgbClr val="FFFFFF"/>
                  </a:solidFill>
                  <a:latin typeface="Norwester"/>
                  <a:ea typeface="Norwester"/>
                  <a:cs typeface="Norwester"/>
                  <a:sym typeface="Norwester"/>
                </a:rPr>
                <a:t>PRAKYA CHOWDARY</a:t>
              </a:r>
            </a:p>
          </p:txBody>
        </p:sp>
        <p:sp>
          <p:nvSpPr>
            <p:cNvPr id="13" name="TextBox 13"/>
            <p:cNvSpPr txBox="1"/>
            <p:nvPr/>
          </p:nvSpPr>
          <p:spPr>
            <a:xfrm>
              <a:off x="0" y="66675"/>
              <a:ext cx="5098709" cy="1241363"/>
            </a:xfrm>
            <a:prstGeom prst="rect">
              <a:avLst/>
            </a:prstGeom>
          </p:spPr>
          <p:txBody>
            <a:bodyPr lIns="0" tIns="0" rIns="0" bIns="0" rtlCol="0" anchor="t">
              <a:spAutoFit/>
            </a:bodyPr>
            <a:lstStyle/>
            <a:p>
              <a:pPr algn="l">
                <a:lnSpc>
                  <a:spcPts val="3586"/>
                </a:lnSpc>
              </a:pPr>
              <a:r>
                <a:rPr lang="en-US" sz="3550" b="1" spc="191">
                  <a:solidFill>
                    <a:srgbClr val="F7B4A7"/>
                  </a:solidFill>
                  <a:latin typeface="Clear Sans Bold"/>
                  <a:ea typeface="Clear Sans Bold"/>
                  <a:cs typeface="Clear Sans Bold"/>
                  <a:sym typeface="Clear Sans Bold"/>
                </a:rPr>
                <a:t>TEAM 7 </a:t>
              </a:r>
            </a:p>
            <a:p>
              <a:pPr algn="l">
                <a:lnSpc>
                  <a:spcPts val="3586"/>
                </a:lnSpc>
              </a:pPr>
              <a:r>
                <a:rPr lang="en-US" sz="3550" b="1" spc="191">
                  <a:solidFill>
                    <a:srgbClr val="F7B4A7"/>
                  </a:solidFill>
                  <a:latin typeface="Clear Sans Bold"/>
                  <a:ea typeface="Clear Sans Bold"/>
                  <a:cs typeface="Clear Sans Bold"/>
                  <a:sym typeface="Clear Sans Bold"/>
                </a:rPr>
                <a:t>TRI-ALLIANCE</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grpSp>
        <p:nvGrpSpPr>
          <p:cNvPr id="2" name="Group 2"/>
          <p:cNvGrpSpPr/>
          <p:nvPr/>
        </p:nvGrpSpPr>
        <p:grpSpPr>
          <a:xfrm>
            <a:off x="1519387" y="3415563"/>
            <a:ext cx="7312717" cy="3181249"/>
            <a:chOff x="0" y="0"/>
            <a:chExt cx="9750289" cy="4241665"/>
          </a:xfrm>
        </p:grpSpPr>
        <p:sp>
          <p:nvSpPr>
            <p:cNvPr id="3" name="TextBox 3"/>
            <p:cNvSpPr txBox="1"/>
            <p:nvPr/>
          </p:nvSpPr>
          <p:spPr>
            <a:xfrm>
              <a:off x="0" y="190500"/>
              <a:ext cx="9750289" cy="2701714"/>
            </a:xfrm>
            <a:prstGeom prst="rect">
              <a:avLst/>
            </a:prstGeom>
          </p:spPr>
          <p:txBody>
            <a:bodyPr lIns="0" tIns="0" rIns="0" bIns="0" rtlCol="0" anchor="t">
              <a:spAutoFit/>
            </a:bodyPr>
            <a:lstStyle/>
            <a:p>
              <a:pPr algn="l">
                <a:lnSpc>
                  <a:spcPts val="7520"/>
                </a:lnSpc>
              </a:pPr>
              <a:r>
                <a:rPr lang="en-US" sz="8000" b="1" spc="-88">
                  <a:solidFill>
                    <a:srgbClr val="2B4B82"/>
                  </a:solidFill>
                  <a:latin typeface="Clear Sans Bold"/>
                  <a:ea typeface="Clear Sans Bold"/>
                  <a:cs typeface="Clear Sans Bold"/>
                  <a:sym typeface="Clear Sans Bold"/>
                </a:rPr>
                <a:t>Do you have any questions?</a:t>
              </a:r>
            </a:p>
          </p:txBody>
        </p:sp>
        <p:sp>
          <p:nvSpPr>
            <p:cNvPr id="4" name="TextBox 4"/>
            <p:cNvSpPr txBox="1"/>
            <p:nvPr/>
          </p:nvSpPr>
          <p:spPr>
            <a:xfrm>
              <a:off x="0" y="3490037"/>
              <a:ext cx="9750289" cy="751628"/>
            </a:xfrm>
            <a:prstGeom prst="rect">
              <a:avLst/>
            </a:prstGeom>
          </p:spPr>
          <p:txBody>
            <a:bodyPr lIns="0" tIns="0" rIns="0" bIns="0" rtlCol="0" anchor="t">
              <a:spAutoFit/>
            </a:bodyPr>
            <a:lstStyle/>
            <a:p>
              <a:pPr algn="l">
                <a:lnSpc>
                  <a:spcPts val="4759"/>
                </a:lnSpc>
              </a:pPr>
              <a:r>
                <a:rPr lang="en-US" sz="3399" dirty="0">
                  <a:solidFill>
                    <a:srgbClr val="2B4B82"/>
                  </a:solidFill>
                  <a:latin typeface="Clear Sans"/>
                  <a:ea typeface="Clear Sans"/>
                  <a:cs typeface="Clear Sans"/>
                  <a:sym typeface="Clear Sans"/>
                </a:rPr>
                <a:t> ............</a:t>
              </a:r>
            </a:p>
          </p:txBody>
        </p:sp>
      </p:grpSp>
      <p:sp>
        <p:nvSpPr>
          <p:cNvPr id="5" name="Freeform 5"/>
          <p:cNvSpPr/>
          <p:nvPr/>
        </p:nvSpPr>
        <p:spPr>
          <a:xfrm>
            <a:off x="9854137" y="3018272"/>
            <a:ext cx="7411325" cy="4635447"/>
          </a:xfrm>
          <a:custGeom>
            <a:avLst/>
            <a:gdLst/>
            <a:ahLst/>
            <a:cxnLst/>
            <a:rect l="l" t="t" r="r" b="b"/>
            <a:pathLst>
              <a:path w="7411325" h="4635447">
                <a:moveTo>
                  <a:pt x="0" y="0"/>
                </a:moveTo>
                <a:lnTo>
                  <a:pt x="7411325" y="0"/>
                </a:lnTo>
                <a:lnTo>
                  <a:pt x="7411325" y="4635447"/>
                </a:lnTo>
                <a:lnTo>
                  <a:pt x="0" y="46354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665100" y="8613636"/>
            <a:ext cx="4338720" cy="2713672"/>
          </a:xfrm>
          <a:custGeom>
            <a:avLst/>
            <a:gdLst/>
            <a:ahLst/>
            <a:cxnLst/>
            <a:rect l="l" t="t" r="r" b="b"/>
            <a:pathLst>
              <a:path w="4338720" h="2713672">
                <a:moveTo>
                  <a:pt x="0" y="0"/>
                </a:moveTo>
                <a:lnTo>
                  <a:pt x="4338720" y="0"/>
                </a:lnTo>
                <a:lnTo>
                  <a:pt x="4338720" y="2713671"/>
                </a:lnTo>
                <a:lnTo>
                  <a:pt x="0" y="27136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3976014" y="7483497"/>
            <a:ext cx="3289448" cy="2057400"/>
          </a:xfrm>
          <a:custGeom>
            <a:avLst/>
            <a:gdLst/>
            <a:ahLst/>
            <a:cxnLst/>
            <a:rect l="l" t="t" r="r" b="b"/>
            <a:pathLst>
              <a:path w="3289448" h="2057400">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3320348" y="712171"/>
            <a:ext cx="3289448" cy="2057400"/>
          </a:xfrm>
          <a:custGeom>
            <a:avLst/>
            <a:gdLst/>
            <a:ahLst/>
            <a:cxnLst/>
            <a:rect l="l" t="t" r="r" b="b"/>
            <a:pathLst>
              <a:path w="3289448" h="2057400">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1309758" y="1817226"/>
            <a:ext cx="6060519" cy="6652549"/>
            <a:chOff x="0" y="0"/>
            <a:chExt cx="8080692" cy="8870065"/>
          </a:xfrm>
        </p:grpSpPr>
        <p:sp>
          <p:nvSpPr>
            <p:cNvPr id="3" name="Freeform 3"/>
            <p:cNvSpPr/>
            <p:nvPr/>
          </p:nvSpPr>
          <p:spPr>
            <a:xfrm>
              <a:off x="0" y="0"/>
              <a:ext cx="5166060" cy="6830128"/>
            </a:xfrm>
            <a:custGeom>
              <a:avLst/>
              <a:gdLst/>
              <a:ahLst/>
              <a:cxnLst/>
              <a:rect l="l" t="t" r="r" b="b"/>
              <a:pathLst>
                <a:path w="5166060" h="6830128">
                  <a:moveTo>
                    <a:pt x="0" y="0"/>
                  </a:moveTo>
                  <a:lnTo>
                    <a:pt x="5166060" y="0"/>
                  </a:lnTo>
                  <a:lnTo>
                    <a:pt x="5166060" y="6830128"/>
                  </a:lnTo>
                  <a:lnTo>
                    <a:pt x="0" y="68301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428290" y="1054304"/>
              <a:ext cx="5166060" cy="6830128"/>
            </a:xfrm>
            <a:custGeom>
              <a:avLst/>
              <a:gdLst/>
              <a:ahLst/>
              <a:cxnLst/>
              <a:rect l="l" t="t" r="r" b="b"/>
              <a:pathLst>
                <a:path w="5166060" h="6830128">
                  <a:moveTo>
                    <a:pt x="0" y="0"/>
                  </a:moveTo>
                  <a:lnTo>
                    <a:pt x="5166060" y="0"/>
                  </a:lnTo>
                  <a:lnTo>
                    <a:pt x="5166060" y="6830128"/>
                  </a:lnTo>
                  <a:lnTo>
                    <a:pt x="0" y="68301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2914631" y="2039937"/>
              <a:ext cx="5166060" cy="6830128"/>
            </a:xfrm>
            <a:custGeom>
              <a:avLst/>
              <a:gdLst/>
              <a:ahLst/>
              <a:cxnLst/>
              <a:rect l="l" t="t" r="r" b="b"/>
              <a:pathLst>
                <a:path w="5166060" h="6830128">
                  <a:moveTo>
                    <a:pt x="0" y="0"/>
                  </a:moveTo>
                  <a:lnTo>
                    <a:pt x="5166061" y="0"/>
                  </a:lnTo>
                  <a:lnTo>
                    <a:pt x="5166061" y="6830128"/>
                  </a:lnTo>
                  <a:lnTo>
                    <a:pt x="0" y="68301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graphicFrame>
        <p:nvGraphicFramePr>
          <p:cNvPr id="6" name="Table 6"/>
          <p:cNvGraphicFramePr>
            <a:graphicFrameLocks noGrp="1"/>
          </p:cNvGraphicFramePr>
          <p:nvPr>
            <p:extLst>
              <p:ext uri="{D42A27DB-BD31-4B8C-83A1-F6EECF244321}">
                <p14:modId xmlns:p14="http://schemas.microsoft.com/office/powerpoint/2010/main" val="211079733"/>
              </p:ext>
            </p:extLst>
          </p:nvPr>
        </p:nvGraphicFramePr>
        <p:xfrm>
          <a:off x="7375642" y="266700"/>
          <a:ext cx="10593629" cy="9412539"/>
        </p:xfrm>
        <a:graphic>
          <a:graphicData uri="http://schemas.openxmlformats.org/drawingml/2006/table">
            <a:tbl>
              <a:tblPr/>
              <a:tblGrid>
                <a:gridCol w="10593629">
                  <a:extLst>
                    <a:ext uri="{9D8B030D-6E8A-4147-A177-3AD203B41FA5}">
                      <a16:colId xmlns:a16="http://schemas.microsoft.com/office/drawing/2014/main" val="20000"/>
                    </a:ext>
                  </a:extLst>
                </a:gridCol>
              </a:tblGrid>
              <a:tr h="3962400">
                <a:tc>
                  <a:txBody>
                    <a:bodyPr/>
                    <a:lstStyle/>
                    <a:p>
                      <a:pPr algn="l">
                        <a:lnSpc>
                          <a:spcPts val="11340"/>
                        </a:lnSpc>
                        <a:defRPr/>
                      </a:pPr>
                      <a:r>
                        <a:rPr lang="en-US" sz="5400" b="1" dirty="0">
                          <a:solidFill>
                            <a:srgbClr val="F7B4A7"/>
                          </a:solidFill>
                          <a:latin typeface="Clear Sans Bold"/>
                          <a:cs typeface="Clear Sans Bold"/>
                          <a:sym typeface="Clear Sans Bold"/>
                        </a:rPr>
                        <a:t>Software Development Approach</a:t>
                      </a:r>
                      <a:endParaRPr lang="en-US" sz="700" dirty="0"/>
                    </a:p>
                  </a:txBody>
                  <a:tcPr marL="190500" marR="190500" marT="190500" marB="190500" anchor="ctr">
                    <a:lnL w="66675" cap="flat" cmpd="sng" algn="ctr">
                      <a:solidFill>
                        <a:srgbClr val="2B4B82"/>
                      </a:solidFill>
                      <a:prstDash val="solid"/>
                      <a:round/>
                      <a:headEnd type="none" w="med" len="med"/>
                      <a:tailEnd type="none" w="med" len="med"/>
                    </a:lnL>
                    <a:lnR w="66675" cap="flat" cmpd="sng" algn="ctr">
                      <a:solidFill>
                        <a:srgbClr val="2B4B82"/>
                      </a:solidFill>
                      <a:prstDash val="solid"/>
                      <a:round/>
                      <a:headEnd type="none" w="med" len="med"/>
                      <a:tailEnd type="none" w="med" len="med"/>
                    </a:lnR>
                    <a:lnT w="66675" cap="flat" cmpd="sng" algn="ctr">
                      <a:solidFill>
                        <a:srgbClr val="2B4B82"/>
                      </a:solidFill>
                      <a:prstDash val="solid"/>
                      <a:round/>
                      <a:headEnd type="none" w="med" len="med"/>
                      <a:tailEnd type="none" w="med" len="med"/>
                    </a:lnT>
                    <a:lnB w="66675" cap="flat" cmpd="sng" algn="ctr">
                      <a:solidFill>
                        <a:srgbClr val="2B4B82"/>
                      </a:solidFill>
                      <a:prstDash val="solid"/>
                      <a:round/>
                      <a:headEnd type="none" w="med" len="med"/>
                      <a:tailEnd type="none" w="med" len="med"/>
                    </a:lnB>
                  </a:tcPr>
                </a:tc>
                <a:extLst>
                  <a:ext uri="{0D108BD9-81ED-4DB2-BD59-A6C34878D82A}">
                    <a16:rowId xmlns:a16="http://schemas.microsoft.com/office/drawing/2014/main" val="10000"/>
                  </a:ext>
                </a:extLst>
              </a:tr>
              <a:tr h="883188">
                <a:tc>
                  <a:txBody>
                    <a:bodyPr/>
                    <a:lstStyle/>
                    <a:p>
                      <a:pPr algn="l">
                        <a:lnSpc>
                          <a:spcPts val="4060"/>
                        </a:lnSpc>
                        <a:defRPr/>
                      </a:pPr>
                      <a:r>
                        <a:rPr lang="en-US" sz="8800" dirty="0">
                          <a:solidFill>
                            <a:schemeClr val="bg1"/>
                          </a:solidFill>
                        </a:rPr>
                        <a:t>Spiral Model</a:t>
                      </a:r>
                    </a:p>
                  </a:txBody>
                  <a:tcPr marL="190500" marR="190500" marT="190500" marB="190500" anchor="ctr">
                    <a:lnL w="66675" cap="flat" cmpd="sng" algn="ctr">
                      <a:solidFill>
                        <a:srgbClr val="2B4B82"/>
                      </a:solidFill>
                      <a:prstDash val="solid"/>
                      <a:round/>
                      <a:headEnd type="none" w="med" len="med"/>
                      <a:tailEnd type="none" w="med" len="med"/>
                    </a:lnL>
                    <a:lnR w="66675" cap="flat" cmpd="sng" algn="ctr">
                      <a:solidFill>
                        <a:srgbClr val="2B4B82"/>
                      </a:solidFill>
                      <a:prstDash val="solid"/>
                      <a:round/>
                      <a:headEnd type="none" w="med" len="med"/>
                      <a:tailEnd type="none" w="med" len="med"/>
                    </a:lnR>
                    <a:lnT w="66675" cap="flat" cmpd="sng" algn="ctr">
                      <a:solidFill>
                        <a:srgbClr val="2B4B82"/>
                      </a:solidFill>
                      <a:prstDash val="solid"/>
                      <a:round/>
                      <a:headEnd type="none" w="med" len="med"/>
                      <a:tailEnd type="none" w="med" len="med"/>
                    </a:lnT>
                    <a:lnB w="66675" cap="flat" cmpd="sng" algn="ctr">
                      <a:solidFill>
                        <a:srgbClr val="2B4B82"/>
                      </a:solidFill>
                      <a:prstDash val="solid"/>
                      <a:round/>
                      <a:headEnd type="none" w="med" len="med"/>
                      <a:tailEnd type="none" w="med" len="med"/>
                    </a:lnB>
                  </a:tcPr>
                </a:tc>
                <a:extLst>
                  <a:ext uri="{0D108BD9-81ED-4DB2-BD59-A6C34878D82A}">
                    <a16:rowId xmlns:a16="http://schemas.microsoft.com/office/drawing/2014/main" val="10001"/>
                  </a:ext>
                </a:extLst>
              </a:tr>
              <a:tr h="4383529">
                <a:tc>
                  <a:txBody>
                    <a:bodyPr/>
                    <a:lstStyle/>
                    <a:p>
                      <a:pPr algn="l">
                        <a:lnSpc>
                          <a:spcPts val="4060"/>
                        </a:lnSpc>
                        <a:defRPr/>
                      </a:pPr>
                      <a:endParaRPr lang="en-US" sz="1100" dirty="0"/>
                    </a:p>
                  </a:txBody>
                  <a:tcPr marL="190500" marR="190500" marT="190500" marB="190500" anchor="ctr">
                    <a:lnL w="66675" cap="flat" cmpd="sng" algn="ctr">
                      <a:solidFill>
                        <a:srgbClr val="2B4B82"/>
                      </a:solidFill>
                      <a:prstDash val="solid"/>
                      <a:round/>
                      <a:headEnd type="none" w="med" len="med"/>
                      <a:tailEnd type="none" w="med" len="med"/>
                    </a:lnL>
                    <a:lnR w="66675" cap="flat" cmpd="sng" algn="ctr">
                      <a:solidFill>
                        <a:srgbClr val="2B4B82"/>
                      </a:solidFill>
                      <a:prstDash val="solid"/>
                      <a:round/>
                      <a:headEnd type="none" w="med" len="med"/>
                      <a:tailEnd type="none" w="med" len="med"/>
                    </a:lnR>
                    <a:lnT w="66675" cap="flat" cmpd="sng" algn="ctr">
                      <a:solidFill>
                        <a:srgbClr val="2B4B82"/>
                      </a:solidFill>
                      <a:prstDash val="solid"/>
                      <a:round/>
                      <a:headEnd type="none" w="med" len="med"/>
                      <a:tailEnd type="none" w="med" len="med"/>
                    </a:lnT>
                    <a:lnB w="66675" cap="flat" cmpd="sng" algn="ctr">
                      <a:solidFill>
                        <a:srgbClr val="2B4B82"/>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3504552" y="6659138"/>
            <a:ext cx="4524545" cy="3627862"/>
          </a:xfrm>
          <a:custGeom>
            <a:avLst/>
            <a:gdLst/>
            <a:ahLst/>
            <a:cxnLst/>
            <a:rect l="l" t="t" r="r" b="b"/>
            <a:pathLst>
              <a:path w="4524545" h="3627862">
                <a:moveTo>
                  <a:pt x="0" y="0"/>
                </a:moveTo>
                <a:lnTo>
                  <a:pt x="4524545" y="0"/>
                </a:lnTo>
                <a:lnTo>
                  <a:pt x="4524545" y="3627862"/>
                </a:lnTo>
                <a:lnTo>
                  <a:pt x="0" y="36278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TextBox 3"/>
          <p:cNvSpPr txBox="1"/>
          <p:nvPr/>
        </p:nvSpPr>
        <p:spPr>
          <a:xfrm>
            <a:off x="777025" y="1509487"/>
            <a:ext cx="13199535" cy="859210"/>
          </a:xfrm>
          <a:prstGeom prst="rect">
            <a:avLst/>
          </a:prstGeom>
        </p:spPr>
        <p:txBody>
          <a:bodyPr wrap="square" lIns="0" tIns="0" rIns="0" bIns="0" rtlCol="0" anchor="t">
            <a:spAutoFit/>
          </a:bodyPr>
          <a:lstStyle/>
          <a:p>
            <a:pPr algn="l">
              <a:lnSpc>
                <a:spcPts val="6719"/>
              </a:lnSpc>
            </a:pPr>
            <a:r>
              <a:rPr lang="en-US" sz="6399" b="1" dirty="0">
                <a:solidFill>
                  <a:srgbClr val="31356E"/>
                </a:solidFill>
                <a:latin typeface="Clear Sans Bold"/>
                <a:ea typeface="Clear Sans Bold"/>
                <a:cs typeface="Clear Sans Bold"/>
                <a:sym typeface="Clear Sans Bold"/>
              </a:rPr>
              <a:t>Software Development Approach</a:t>
            </a:r>
          </a:p>
        </p:txBody>
      </p:sp>
      <p:sp>
        <p:nvSpPr>
          <p:cNvPr id="4" name="TextBox 4"/>
          <p:cNvSpPr txBox="1"/>
          <p:nvPr/>
        </p:nvSpPr>
        <p:spPr>
          <a:xfrm>
            <a:off x="762000" y="2798570"/>
            <a:ext cx="16306800" cy="3860031"/>
          </a:xfrm>
          <a:prstGeom prst="rect">
            <a:avLst/>
          </a:prstGeom>
        </p:spPr>
        <p:txBody>
          <a:bodyPr wrap="square" lIns="0" tIns="0" rIns="0" bIns="0" rtlCol="0" anchor="t">
            <a:spAutoFit/>
          </a:bodyPr>
          <a:lstStyle/>
          <a:p>
            <a:pPr algn="l">
              <a:lnSpc>
                <a:spcPts val="4335"/>
              </a:lnSpc>
              <a:spcBef>
                <a:spcPct val="0"/>
              </a:spcBef>
            </a:pPr>
            <a:r>
              <a:rPr lang="en-US" sz="3600" dirty="0"/>
              <a:t>We have selected the </a:t>
            </a:r>
            <a:r>
              <a:rPr lang="en-US" sz="3600" b="1" dirty="0"/>
              <a:t>Spiral Model</a:t>
            </a:r>
            <a:r>
              <a:rPr lang="en-US" sz="3600" dirty="0"/>
              <a:t>, a risk-driven software development process model, for the development of </a:t>
            </a:r>
            <a:r>
              <a:rPr lang="en-US" sz="3600" b="1" dirty="0" err="1"/>
              <a:t>AuctionNest</a:t>
            </a:r>
            <a:r>
              <a:rPr lang="en-US" sz="3600" dirty="0"/>
              <a:t>. The Spiral Model provides an iterative approach to managing the project, enabling the team to address risks and refine the product progressively through repeated cycles of development. This model focuses on early identification and mitigation of risks, making it especially suitable for complex projects like </a:t>
            </a:r>
            <a:r>
              <a:rPr lang="en-US" sz="3600" dirty="0" err="1"/>
              <a:t>AuctionNest</a:t>
            </a:r>
            <a:r>
              <a:rPr lang="en-US" sz="3600" dirty="0"/>
              <a:t>, where requirements may evolve and potential risks need to be carefully managed.</a:t>
            </a:r>
            <a:endParaRPr lang="en-US" sz="3200" dirty="0">
              <a:solidFill>
                <a:srgbClr val="31356E"/>
              </a:solidFill>
              <a:latin typeface="Clear Sans"/>
              <a:ea typeface="Clear Sans"/>
              <a:cs typeface="Clear Sans"/>
              <a:sym typeface="Clear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sp>
        <p:nvSpPr>
          <p:cNvPr id="2" name="TextBox 2"/>
          <p:cNvSpPr txBox="1"/>
          <p:nvPr/>
        </p:nvSpPr>
        <p:spPr>
          <a:xfrm>
            <a:off x="738477" y="292890"/>
            <a:ext cx="8751938" cy="782265"/>
          </a:xfrm>
          <a:prstGeom prst="rect">
            <a:avLst/>
          </a:prstGeom>
        </p:spPr>
        <p:txBody>
          <a:bodyPr lIns="0" tIns="0" rIns="0" bIns="0" rtlCol="0" anchor="t">
            <a:spAutoFit/>
          </a:bodyPr>
          <a:lstStyle/>
          <a:p>
            <a:pPr algn="l">
              <a:lnSpc>
                <a:spcPts val="6145"/>
              </a:lnSpc>
            </a:pPr>
            <a:r>
              <a:rPr lang="en-US" sz="5853" b="1" dirty="0">
                <a:solidFill>
                  <a:srgbClr val="2B4B82"/>
                </a:solidFill>
                <a:latin typeface="Clear Sans Bold"/>
                <a:ea typeface="Clear Sans Bold"/>
                <a:cs typeface="Clear Sans Bold"/>
                <a:sym typeface="Clear Sans Bold"/>
              </a:rPr>
              <a:t>Reasons For Spiral Model</a:t>
            </a:r>
          </a:p>
        </p:txBody>
      </p:sp>
      <p:sp>
        <p:nvSpPr>
          <p:cNvPr id="4" name="Freeform 4"/>
          <p:cNvSpPr/>
          <p:nvPr/>
        </p:nvSpPr>
        <p:spPr>
          <a:xfrm>
            <a:off x="14597115" y="7060169"/>
            <a:ext cx="3020782" cy="3122989"/>
          </a:xfrm>
          <a:custGeom>
            <a:avLst/>
            <a:gdLst/>
            <a:ahLst/>
            <a:cxnLst/>
            <a:rect l="l" t="t" r="r" b="b"/>
            <a:pathLst>
              <a:path w="3020782" h="3122989">
                <a:moveTo>
                  <a:pt x="0" y="0"/>
                </a:moveTo>
                <a:lnTo>
                  <a:pt x="3020782" y="0"/>
                </a:lnTo>
                <a:lnTo>
                  <a:pt x="3020782" y="3122990"/>
                </a:lnTo>
                <a:lnTo>
                  <a:pt x="0" y="31229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4">
            <a:extLst>
              <a:ext uri="{FF2B5EF4-FFF2-40B4-BE49-F238E27FC236}">
                <a16:creationId xmlns:a16="http://schemas.microsoft.com/office/drawing/2014/main" id="{9CF201EF-2B39-46A1-A640-406C69B81584}"/>
              </a:ext>
            </a:extLst>
          </p:cNvPr>
          <p:cNvSpPr txBox="1"/>
          <p:nvPr/>
        </p:nvSpPr>
        <p:spPr>
          <a:xfrm>
            <a:off x="804915" y="1219349"/>
            <a:ext cx="13792200" cy="7848302"/>
          </a:xfrm>
          <a:prstGeom prst="rect">
            <a:avLst/>
          </a:prstGeom>
          <a:noFill/>
        </p:spPr>
        <p:txBody>
          <a:bodyPr wrap="square" rtlCol="0">
            <a:spAutoFit/>
          </a:bodyPr>
          <a:lstStyle/>
          <a:p>
            <a:r>
              <a:rPr lang="en-US" sz="2800" b="1" dirty="0"/>
              <a:t>Risk Management:</a:t>
            </a:r>
            <a:r>
              <a:rPr lang="en-US" sz="2800" dirty="0"/>
              <a:t> The Spiral Model allows us to identify and address risks early in the development cycle. By breaking the project into smaller iterations or "spirals," we can proactively mitigate potential risks, ensuring that challenges are resolved before they escalate.</a:t>
            </a:r>
          </a:p>
          <a:p>
            <a:endParaRPr lang="en-US" sz="2800" dirty="0"/>
          </a:p>
          <a:p>
            <a:r>
              <a:rPr lang="en-US" sz="2800" b="1" dirty="0"/>
              <a:t>Flexibility in Requirement Changes:</a:t>
            </a:r>
            <a:r>
              <a:rPr lang="en-US" sz="2800" dirty="0"/>
              <a:t> Unlike linear models, the Spiral Model enables us to accommodate changes in requirements throughout the development process. Each iteration allows for reassessment and refinement of both features and risks, ensuring that </a:t>
            </a:r>
            <a:r>
              <a:rPr lang="en-US" sz="2800" dirty="0" err="1"/>
              <a:t>PantryPal</a:t>
            </a:r>
            <a:r>
              <a:rPr lang="en-US" sz="2800" dirty="0"/>
              <a:t> evolves in response to new insights or changing user needs.</a:t>
            </a:r>
          </a:p>
          <a:p>
            <a:endParaRPr lang="en-US" sz="2800" dirty="0"/>
          </a:p>
          <a:p>
            <a:r>
              <a:rPr lang="en-US" sz="2800" b="1" dirty="0"/>
              <a:t>Progressive Refinement:</a:t>
            </a:r>
            <a:r>
              <a:rPr lang="en-US" sz="2800" dirty="0"/>
              <a:t> The Spiral Model supports continuous refinement of both the product and the process. With each iteration, we build upon previous versions, incorporating feedback and improvements, allowing for gradual development of features rather than a single, all-encompassing delivery at the end.</a:t>
            </a:r>
          </a:p>
          <a:p>
            <a:endParaRPr lang="en-US" sz="2800" dirty="0"/>
          </a:p>
          <a:p>
            <a:r>
              <a:rPr lang="en-US" sz="2800" b="1" dirty="0"/>
              <a:t>Improved Risk Control and Stakeholder Involvement:</a:t>
            </a:r>
            <a:r>
              <a:rPr lang="en-US" sz="2800" dirty="0"/>
              <a:t> By focusing on risk management, the Spiral Model improves decision-making and ensures that stakeholders are involved in critical points throughout the process, allowing for better alignment between development efforts and business goals.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020800" y="5372100"/>
            <a:ext cx="3836810" cy="4335272"/>
          </a:xfrm>
          <a:custGeom>
            <a:avLst/>
            <a:gdLst/>
            <a:ahLst/>
            <a:cxnLst/>
            <a:rect l="l" t="t" r="r" b="b"/>
            <a:pathLst>
              <a:path w="6338112" h="6384545">
                <a:moveTo>
                  <a:pt x="0" y="0"/>
                </a:moveTo>
                <a:lnTo>
                  <a:pt x="6338111" y="0"/>
                </a:lnTo>
                <a:lnTo>
                  <a:pt x="6338111" y="6384544"/>
                </a:lnTo>
                <a:lnTo>
                  <a:pt x="0" y="6384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838200" y="419100"/>
            <a:ext cx="11658600" cy="1111073"/>
          </a:xfrm>
          <a:prstGeom prst="rect">
            <a:avLst/>
          </a:prstGeom>
        </p:spPr>
        <p:txBody>
          <a:bodyPr wrap="square" lIns="0" tIns="0" rIns="0" bIns="0" rtlCol="0" anchor="t">
            <a:spAutoFit/>
          </a:bodyPr>
          <a:lstStyle/>
          <a:p>
            <a:pPr algn="l">
              <a:lnSpc>
                <a:spcPts val="9600"/>
              </a:lnSpc>
            </a:pPr>
            <a:r>
              <a:rPr lang="en-US" sz="6000" b="1" dirty="0">
                <a:solidFill>
                  <a:srgbClr val="F7B4A7"/>
                </a:solidFill>
                <a:latin typeface="Clear Sans Bold"/>
                <a:ea typeface="Clear Sans Bold"/>
                <a:cs typeface="Clear Sans Bold"/>
                <a:sym typeface="Clear Sans Bold"/>
              </a:rPr>
              <a:t>Journal Articles for Spiral Model</a:t>
            </a:r>
          </a:p>
        </p:txBody>
      </p:sp>
      <p:sp>
        <p:nvSpPr>
          <p:cNvPr id="6" name="TextBox 5">
            <a:extLst>
              <a:ext uri="{FF2B5EF4-FFF2-40B4-BE49-F238E27FC236}">
                <a16:creationId xmlns:a16="http://schemas.microsoft.com/office/drawing/2014/main" id="{033E3199-DCD0-D511-FA37-0052E342D2CF}"/>
              </a:ext>
            </a:extLst>
          </p:cNvPr>
          <p:cNvSpPr txBox="1"/>
          <p:nvPr/>
        </p:nvSpPr>
        <p:spPr>
          <a:xfrm>
            <a:off x="806003" y="2001946"/>
            <a:ext cx="13430518" cy="6740307"/>
          </a:xfrm>
          <a:prstGeom prst="rect">
            <a:avLst/>
          </a:prstGeom>
          <a:noFill/>
        </p:spPr>
        <p:txBody>
          <a:bodyPr wrap="square">
            <a:spAutoFit/>
          </a:bodyPr>
          <a:lstStyle/>
          <a:p>
            <a:r>
              <a:rPr lang="en-US" sz="2400" b="1" dirty="0">
                <a:solidFill>
                  <a:schemeClr val="bg1"/>
                </a:solidFill>
              </a:rPr>
              <a:t>Reference 1:</a:t>
            </a:r>
            <a:br>
              <a:rPr lang="en-US" sz="2400" dirty="0">
                <a:solidFill>
                  <a:schemeClr val="bg1"/>
                </a:solidFill>
              </a:rPr>
            </a:br>
            <a:r>
              <a:rPr lang="en-US" sz="2400" dirty="0">
                <a:solidFill>
                  <a:schemeClr val="bg1"/>
                </a:solidFill>
              </a:rPr>
              <a:t>Boehm, B. W. (1988). </a:t>
            </a:r>
            <a:r>
              <a:rPr lang="en-US" sz="2400" i="1" dirty="0">
                <a:solidFill>
                  <a:schemeClr val="bg1"/>
                </a:solidFill>
              </a:rPr>
              <a:t>A Spiral Model of Software Development and Enhancement</a:t>
            </a:r>
            <a:r>
              <a:rPr lang="en-US" sz="2400" dirty="0">
                <a:solidFill>
                  <a:schemeClr val="bg1"/>
                </a:solidFill>
              </a:rPr>
              <a:t>. ACM SIGSOFT Software Engineering Notes, 11(4), 14-24.</a:t>
            </a:r>
            <a:br>
              <a:rPr lang="en-US" sz="2400" dirty="0">
                <a:solidFill>
                  <a:schemeClr val="bg1"/>
                </a:solidFill>
              </a:rPr>
            </a:br>
            <a:r>
              <a:rPr lang="en-US" sz="2400" dirty="0">
                <a:solidFill>
                  <a:schemeClr val="bg1"/>
                </a:solidFill>
              </a:rPr>
              <a:t>This foundational paper introduces the Spiral Model, emphasizing iterative risk assessment and management during software development, making it ideal for projects requiring flexibility and risk control.</a:t>
            </a:r>
          </a:p>
          <a:p>
            <a:endParaRPr lang="en-US" sz="2400" dirty="0">
              <a:solidFill>
                <a:schemeClr val="bg1"/>
              </a:solidFill>
            </a:endParaRPr>
          </a:p>
          <a:p>
            <a:r>
              <a:rPr lang="en-US" sz="2400" b="1" dirty="0">
                <a:solidFill>
                  <a:schemeClr val="bg1"/>
                </a:solidFill>
              </a:rPr>
              <a:t>Reference 2:</a:t>
            </a:r>
            <a:br>
              <a:rPr lang="en-US" sz="2400" dirty="0">
                <a:solidFill>
                  <a:schemeClr val="bg1"/>
                </a:solidFill>
              </a:rPr>
            </a:br>
            <a:r>
              <a:rPr lang="en-US" sz="2400" dirty="0">
                <a:solidFill>
                  <a:schemeClr val="bg1"/>
                </a:solidFill>
              </a:rPr>
              <a:t>Sommerville, I. (2016). </a:t>
            </a:r>
            <a:r>
              <a:rPr lang="en-US" sz="2400" i="1" dirty="0">
                <a:solidFill>
                  <a:schemeClr val="bg1"/>
                </a:solidFill>
              </a:rPr>
              <a:t>Software Engineering</a:t>
            </a:r>
            <a:r>
              <a:rPr lang="en-US" sz="2400" dirty="0">
                <a:solidFill>
                  <a:schemeClr val="bg1"/>
                </a:solidFill>
              </a:rPr>
              <a:t> (10th ed.). Pearson Education.</a:t>
            </a:r>
            <a:br>
              <a:rPr lang="en-US" sz="2400" dirty="0">
                <a:solidFill>
                  <a:schemeClr val="bg1"/>
                </a:solidFill>
              </a:rPr>
            </a:br>
            <a:r>
              <a:rPr lang="en-US" sz="2400" dirty="0">
                <a:solidFill>
                  <a:schemeClr val="bg1"/>
                </a:solidFill>
              </a:rPr>
              <a:t>In this comprehensive textbook, the Spiral Model is explored in the context of modern software development methodologies, highlighting its advantages in risk-driven processes and iterative improvement cycles.</a:t>
            </a:r>
          </a:p>
          <a:p>
            <a:endParaRPr lang="en-US" sz="2400" dirty="0">
              <a:solidFill>
                <a:schemeClr val="bg1"/>
              </a:solidFill>
            </a:endParaRPr>
          </a:p>
          <a:p>
            <a:r>
              <a:rPr lang="en-US" sz="2400" b="1" dirty="0">
                <a:solidFill>
                  <a:schemeClr val="bg1"/>
                </a:solidFill>
              </a:rPr>
              <a:t>Reference 3:</a:t>
            </a:r>
            <a:br>
              <a:rPr lang="en-US" sz="2400" dirty="0">
                <a:solidFill>
                  <a:schemeClr val="bg1"/>
                </a:solidFill>
              </a:rPr>
            </a:br>
            <a:r>
              <a:rPr lang="en-US" sz="2400" dirty="0">
                <a:solidFill>
                  <a:schemeClr val="bg1"/>
                </a:solidFill>
              </a:rPr>
              <a:t>Royce, W. (1998). </a:t>
            </a:r>
            <a:r>
              <a:rPr lang="en-US" sz="2400" i="1" dirty="0">
                <a:solidFill>
                  <a:schemeClr val="bg1"/>
                </a:solidFill>
              </a:rPr>
              <a:t>Managing the Development of Large Software Systems: Concepts and Techniques</a:t>
            </a:r>
            <a:r>
              <a:rPr lang="en-US" sz="2400" dirty="0">
                <a:solidFill>
                  <a:schemeClr val="bg1"/>
                </a:solidFill>
              </a:rPr>
              <a:t>. Proceedings of the 9th International Conference on Software Engineering (ICSE), IEEE, 328-338.</a:t>
            </a:r>
            <a:br>
              <a:rPr lang="en-US" sz="2400" dirty="0">
                <a:solidFill>
                  <a:schemeClr val="bg1"/>
                </a:solidFill>
              </a:rPr>
            </a:br>
            <a:r>
              <a:rPr lang="en-US" sz="2400" dirty="0">
                <a:solidFill>
                  <a:schemeClr val="bg1"/>
                </a:solidFill>
              </a:rPr>
              <a:t>This paper details how the Spiral Model can be applied to large-scale software development projects, focusing on balancing risk and flexibility while accommodating evolving project requirements.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184645183"/>
              </p:ext>
            </p:extLst>
          </p:nvPr>
        </p:nvGraphicFramePr>
        <p:xfrm>
          <a:off x="7614871" y="114300"/>
          <a:ext cx="9485677" cy="9844962"/>
        </p:xfrm>
        <a:graphic>
          <a:graphicData uri="http://schemas.openxmlformats.org/drawingml/2006/table">
            <a:tbl>
              <a:tblPr/>
              <a:tblGrid>
                <a:gridCol w="9485677">
                  <a:extLst>
                    <a:ext uri="{9D8B030D-6E8A-4147-A177-3AD203B41FA5}">
                      <a16:colId xmlns:a16="http://schemas.microsoft.com/office/drawing/2014/main" val="20000"/>
                    </a:ext>
                  </a:extLst>
                </a:gridCol>
              </a:tblGrid>
              <a:tr h="1060074">
                <a:tc>
                  <a:txBody>
                    <a:bodyPr/>
                    <a:lstStyle/>
                    <a:p>
                      <a:pPr algn="l">
                        <a:lnSpc>
                          <a:spcPts val="3919"/>
                        </a:lnSpc>
                        <a:defRPr/>
                      </a:pPr>
                      <a:r>
                        <a:rPr lang="en-US" sz="2400" dirty="0">
                          <a:solidFill>
                            <a:srgbClr val="FEFEFE"/>
                          </a:solidFill>
                          <a:latin typeface="Clear Sans"/>
                          <a:ea typeface="Clear Sans"/>
                          <a:cs typeface="Clear Sans"/>
                          <a:sym typeface="Clear Sans"/>
                        </a:rPr>
                        <a:t>Sameer Shaik – Team Leader:</a:t>
                      </a:r>
                      <a:endParaRPr lang="en-US" sz="2400" dirty="0"/>
                    </a:p>
                  </a:txBody>
                  <a:tcPr marL="190500" marR="190500" marT="190500" marB="190500" anchor="ctr">
                    <a:lnL w="47625" cap="flat" cmpd="sng" algn="ctr">
                      <a:solidFill>
                        <a:srgbClr val="2B4B82"/>
                      </a:solidFill>
                      <a:prstDash val="solid"/>
                      <a:round/>
                      <a:headEnd type="none" w="med" len="med"/>
                      <a:tailEnd type="none" w="med" len="med"/>
                    </a:lnL>
                    <a:lnR w="47625" cap="flat" cmpd="sng" algn="ctr">
                      <a:solidFill>
                        <a:srgbClr val="2B4B82"/>
                      </a:solidFill>
                      <a:prstDash val="solid"/>
                      <a:round/>
                      <a:headEnd type="none" w="med" len="med"/>
                      <a:tailEnd type="none" w="med" len="med"/>
                    </a:lnR>
                    <a:lnT w="47625" cap="flat" cmpd="sng" algn="ctr">
                      <a:solidFill>
                        <a:srgbClr val="2B4B82"/>
                      </a:solidFill>
                      <a:prstDash val="solid"/>
                      <a:round/>
                      <a:headEnd type="none" w="med" len="med"/>
                      <a:tailEnd type="none" w="med" len="med"/>
                    </a:lnT>
                    <a:lnB w="47625" cap="flat" cmpd="sng" algn="ctr">
                      <a:solidFill>
                        <a:srgbClr val="2B4B82"/>
                      </a:solidFill>
                      <a:prstDash val="solid"/>
                      <a:round/>
                      <a:headEnd type="none" w="med" len="med"/>
                      <a:tailEnd type="none" w="med" len="med"/>
                    </a:lnB>
                  </a:tcPr>
                </a:tc>
                <a:extLst>
                  <a:ext uri="{0D108BD9-81ED-4DB2-BD59-A6C34878D82A}">
                    <a16:rowId xmlns:a16="http://schemas.microsoft.com/office/drawing/2014/main" val="10000"/>
                  </a:ext>
                </a:extLst>
              </a:tr>
              <a:tr h="1743417">
                <a:tc>
                  <a:txBody>
                    <a:bodyPr/>
                    <a:lstStyle/>
                    <a:p>
                      <a:pPr marL="0" marR="0" lvl="0" indent="0" algn="l" defTabSz="914400" rtl="0" eaLnBrk="1" fontAlgn="auto" latinLnBrk="0" hangingPunct="1">
                        <a:lnSpc>
                          <a:spcPts val="3359"/>
                        </a:lnSpc>
                        <a:spcBef>
                          <a:spcPts val="0"/>
                        </a:spcBef>
                        <a:spcAft>
                          <a:spcPts val="0"/>
                        </a:spcAft>
                        <a:buClrTx/>
                        <a:buSzTx/>
                        <a:buFontTx/>
                        <a:buNone/>
                        <a:tabLst/>
                        <a:defRPr/>
                      </a:pPr>
                      <a:r>
                        <a:rPr lang="en-US" sz="2400" dirty="0">
                          <a:solidFill>
                            <a:srgbClr val="FEFEFE"/>
                          </a:solidFill>
                          <a:latin typeface="Clear Sans"/>
                          <a:ea typeface="Clear Sans"/>
                          <a:cs typeface="Clear Sans"/>
                          <a:sym typeface="Clear Sans"/>
                        </a:rPr>
                        <a:t>Responsible for overseeing each phase of the Spiral Model, including risk analysis, design, and prototype development. Ensures that the project progresses through iterative cycles and that any risks are identified and mitigated during each iteration.</a:t>
                      </a:r>
                      <a:endParaRPr lang="en-US" sz="1100" dirty="0"/>
                    </a:p>
                  </a:txBody>
                  <a:tcPr marL="190500" marR="190500" marT="190500" marB="190500" anchor="ctr">
                    <a:lnL w="47625" cap="flat" cmpd="sng" algn="ctr">
                      <a:solidFill>
                        <a:srgbClr val="2B4B82"/>
                      </a:solidFill>
                      <a:prstDash val="solid"/>
                      <a:round/>
                      <a:headEnd type="none" w="med" len="med"/>
                      <a:tailEnd type="none" w="med" len="med"/>
                    </a:lnL>
                    <a:lnR w="47625" cap="flat" cmpd="sng" algn="ctr">
                      <a:solidFill>
                        <a:srgbClr val="2B4B82"/>
                      </a:solidFill>
                      <a:prstDash val="solid"/>
                      <a:round/>
                      <a:headEnd type="none" w="med" len="med"/>
                      <a:tailEnd type="none" w="med" len="med"/>
                    </a:lnR>
                    <a:lnT w="47625" cap="flat" cmpd="sng" algn="ctr">
                      <a:solidFill>
                        <a:srgbClr val="2B4B82"/>
                      </a:solidFill>
                      <a:prstDash val="solid"/>
                      <a:round/>
                      <a:headEnd type="none" w="med" len="med"/>
                      <a:tailEnd type="none" w="med" len="med"/>
                    </a:lnT>
                    <a:lnB w="19050" cap="flat" cmpd="sng" algn="ctr">
                      <a:solidFill>
                        <a:srgbClr val="FEFEFE"/>
                      </a:solidFill>
                      <a:prstDash val="solid"/>
                      <a:round/>
                      <a:headEnd type="none" w="med" len="med"/>
                      <a:tailEnd type="none" w="med" len="med"/>
                    </a:lnB>
                  </a:tcPr>
                </a:tc>
                <a:extLst>
                  <a:ext uri="{0D108BD9-81ED-4DB2-BD59-A6C34878D82A}">
                    <a16:rowId xmlns:a16="http://schemas.microsoft.com/office/drawing/2014/main" val="10001"/>
                  </a:ext>
                </a:extLst>
              </a:tr>
              <a:tr h="1069270">
                <a:tc>
                  <a:txBody>
                    <a:bodyPr/>
                    <a:lstStyle/>
                    <a:p>
                      <a:pPr marL="0" marR="0" indent="0" algn="l" defTabSz="914400" rtl="0" eaLnBrk="1" fontAlgn="auto" latinLnBrk="0" hangingPunct="1">
                        <a:lnSpc>
                          <a:spcPts val="3919"/>
                        </a:lnSpc>
                        <a:spcBef>
                          <a:spcPts val="0"/>
                        </a:spcBef>
                        <a:spcAft>
                          <a:spcPts val="0"/>
                        </a:spcAft>
                        <a:buClrTx/>
                        <a:buSzTx/>
                        <a:buFontTx/>
                        <a:buNone/>
                        <a:tabLst/>
                        <a:defRPr/>
                      </a:pPr>
                      <a:r>
                        <a:rPr lang="en-US" sz="2400" dirty="0" err="1">
                          <a:solidFill>
                            <a:srgbClr val="FEFEFE"/>
                          </a:solidFill>
                          <a:latin typeface="Clear Sans"/>
                          <a:ea typeface="Clear Sans"/>
                          <a:cs typeface="Clear Sans"/>
                          <a:sym typeface="Clear Sans"/>
                        </a:rPr>
                        <a:t>Prakya</a:t>
                      </a:r>
                      <a:r>
                        <a:rPr lang="en-US" sz="2400" dirty="0">
                          <a:solidFill>
                            <a:srgbClr val="FEFEFE"/>
                          </a:solidFill>
                          <a:latin typeface="Clear Sans"/>
                          <a:ea typeface="Clear Sans"/>
                          <a:cs typeface="Clear Sans"/>
                          <a:sym typeface="Clear Sans"/>
                        </a:rPr>
                        <a:t> </a:t>
                      </a:r>
                      <a:r>
                        <a:rPr lang="en-US" sz="2400" dirty="0" err="1">
                          <a:solidFill>
                            <a:srgbClr val="FEFEFE"/>
                          </a:solidFill>
                          <a:latin typeface="Clear Sans"/>
                          <a:ea typeface="Clear Sans"/>
                          <a:cs typeface="Clear Sans"/>
                          <a:sym typeface="Clear Sans"/>
                        </a:rPr>
                        <a:t>Tummala</a:t>
                      </a:r>
                      <a:r>
                        <a:rPr lang="en-US" sz="2400" dirty="0">
                          <a:solidFill>
                            <a:srgbClr val="FEFEFE"/>
                          </a:solidFill>
                          <a:latin typeface="Clear Sans"/>
                          <a:ea typeface="Clear Sans"/>
                          <a:cs typeface="Clear Sans"/>
                          <a:sym typeface="Clear Sans"/>
                        </a:rPr>
                        <a:t> – Product Owner:</a:t>
                      </a:r>
                      <a:endParaRPr lang="en-US" sz="1200" dirty="0"/>
                    </a:p>
                  </a:txBody>
                  <a:tcPr marL="190500" marR="190500" marT="190500" marB="190500" anchor="ctr">
                    <a:lnL w="47625" cap="flat" cmpd="sng" algn="ctr">
                      <a:solidFill>
                        <a:srgbClr val="2B4B82"/>
                      </a:solidFill>
                      <a:prstDash val="solid"/>
                      <a:round/>
                      <a:headEnd type="none" w="med" len="med"/>
                      <a:tailEnd type="none" w="med" len="med"/>
                    </a:lnL>
                    <a:lnR w="47625" cap="flat" cmpd="sng" algn="ctr">
                      <a:solidFill>
                        <a:srgbClr val="2B4B82"/>
                      </a:solidFill>
                      <a:prstDash val="solid"/>
                      <a:round/>
                      <a:headEnd type="none" w="med" len="med"/>
                      <a:tailEnd type="none" w="med" len="med"/>
                    </a:lnR>
                    <a:lnT w="19050" cap="flat" cmpd="sng" algn="ctr">
                      <a:solidFill>
                        <a:srgbClr val="FEFEFE"/>
                      </a:solidFill>
                      <a:prstDash val="solid"/>
                      <a:round/>
                      <a:headEnd type="none" w="med" len="med"/>
                      <a:tailEnd type="none" w="med" len="med"/>
                    </a:lnT>
                    <a:lnB w="47625" cap="flat" cmpd="sng" algn="ctr">
                      <a:solidFill>
                        <a:srgbClr val="2B4B82"/>
                      </a:solidFill>
                      <a:prstDash val="solid"/>
                      <a:round/>
                      <a:headEnd type="none" w="med" len="med"/>
                      <a:tailEnd type="none" w="med" len="med"/>
                    </a:lnB>
                  </a:tcPr>
                </a:tc>
                <a:extLst>
                  <a:ext uri="{0D108BD9-81ED-4DB2-BD59-A6C34878D82A}">
                    <a16:rowId xmlns:a16="http://schemas.microsoft.com/office/drawing/2014/main" val="10002"/>
                  </a:ext>
                </a:extLst>
              </a:tr>
              <a:tr h="1743417">
                <a:tc>
                  <a:txBody>
                    <a:bodyPr/>
                    <a:lstStyle/>
                    <a:p>
                      <a:pPr algn="l">
                        <a:lnSpc>
                          <a:spcPts val="3359"/>
                        </a:lnSpc>
                        <a:defRPr/>
                      </a:pPr>
                      <a:r>
                        <a:rPr lang="en-US" sz="2400" dirty="0">
                          <a:solidFill>
                            <a:srgbClr val="FEFEFE"/>
                          </a:solidFill>
                          <a:latin typeface="Clear Sans"/>
                          <a:ea typeface="Clear Sans"/>
                          <a:cs typeface="Clear Sans"/>
                          <a:sym typeface="Clear Sans"/>
                        </a:rPr>
                        <a:t>Manages the project requirements, ensuring that each iteration aligns with stakeholder needs. Prioritizes features and requirements for each cycle of the Spiral Model, focusing on continuous refinement and risk reduction.</a:t>
                      </a:r>
                      <a:endParaRPr lang="en-US" sz="1100" dirty="0"/>
                    </a:p>
                  </a:txBody>
                  <a:tcPr marL="190500" marR="190500" marT="190500" marB="190500" anchor="ctr">
                    <a:lnL w="47625" cap="flat" cmpd="sng" algn="ctr">
                      <a:solidFill>
                        <a:srgbClr val="2B4B82"/>
                      </a:solidFill>
                      <a:prstDash val="solid"/>
                      <a:round/>
                      <a:headEnd type="none" w="med" len="med"/>
                      <a:tailEnd type="none" w="med" len="med"/>
                    </a:lnL>
                    <a:lnR w="47625" cap="flat" cmpd="sng" algn="ctr">
                      <a:solidFill>
                        <a:srgbClr val="2B4B82"/>
                      </a:solidFill>
                      <a:prstDash val="solid"/>
                      <a:round/>
                      <a:headEnd type="none" w="med" len="med"/>
                      <a:tailEnd type="none" w="med" len="med"/>
                    </a:lnR>
                    <a:lnT w="47625" cap="flat" cmpd="sng" algn="ctr">
                      <a:solidFill>
                        <a:srgbClr val="2B4B82"/>
                      </a:solidFill>
                      <a:prstDash val="solid"/>
                      <a:round/>
                      <a:headEnd type="none" w="med" len="med"/>
                      <a:tailEnd type="none" w="med" len="med"/>
                    </a:lnT>
                    <a:lnB w="19050" cap="flat" cmpd="sng" algn="ctr">
                      <a:solidFill>
                        <a:srgbClr val="FEFEFE"/>
                      </a:solidFill>
                      <a:prstDash val="solid"/>
                      <a:round/>
                      <a:headEnd type="none" w="med" len="med"/>
                      <a:tailEnd type="none" w="med" len="med"/>
                    </a:lnB>
                  </a:tcPr>
                </a:tc>
                <a:extLst>
                  <a:ext uri="{0D108BD9-81ED-4DB2-BD59-A6C34878D82A}">
                    <a16:rowId xmlns:a16="http://schemas.microsoft.com/office/drawing/2014/main" val="10003"/>
                  </a:ext>
                </a:extLst>
              </a:tr>
              <a:tr h="1045705">
                <a:tc>
                  <a:txBody>
                    <a:bodyPr/>
                    <a:lstStyle/>
                    <a:p>
                      <a:pPr marL="0" marR="0" indent="0" algn="l" defTabSz="914400" rtl="0" eaLnBrk="1" fontAlgn="auto" latinLnBrk="0" hangingPunct="1">
                        <a:lnSpc>
                          <a:spcPts val="3919"/>
                        </a:lnSpc>
                        <a:spcBef>
                          <a:spcPts val="0"/>
                        </a:spcBef>
                        <a:spcAft>
                          <a:spcPts val="0"/>
                        </a:spcAft>
                        <a:buClrTx/>
                        <a:buSzTx/>
                        <a:buFontTx/>
                        <a:buNone/>
                        <a:tabLst/>
                        <a:defRPr/>
                      </a:pPr>
                      <a:r>
                        <a:rPr lang="en-US" sz="2400" dirty="0">
                          <a:solidFill>
                            <a:schemeClr val="bg1"/>
                          </a:solidFill>
                        </a:rPr>
                        <a:t>Vivek </a:t>
                      </a:r>
                      <a:r>
                        <a:rPr lang="en-US" sz="2400" dirty="0" err="1">
                          <a:solidFill>
                            <a:schemeClr val="bg1"/>
                          </a:solidFill>
                        </a:rPr>
                        <a:t>Kommareddy</a:t>
                      </a:r>
                      <a:r>
                        <a:rPr lang="en-US" sz="2400" dirty="0">
                          <a:solidFill>
                            <a:schemeClr val="bg1"/>
                          </a:solidFill>
                        </a:rPr>
                        <a:t> – Developer:</a:t>
                      </a:r>
                    </a:p>
                  </a:txBody>
                  <a:tcPr marL="190500" marR="190500" marT="190500" marB="190500" anchor="ctr">
                    <a:lnL w="47625" cap="flat" cmpd="sng" algn="ctr">
                      <a:solidFill>
                        <a:srgbClr val="2B4B82"/>
                      </a:solidFill>
                      <a:prstDash val="solid"/>
                      <a:round/>
                      <a:headEnd type="none" w="med" len="med"/>
                      <a:tailEnd type="none" w="med" len="med"/>
                    </a:lnL>
                    <a:lnR w="47625" cap="flat" cmpd="sng" algn="ctr">
                      <a:solidFill>
                        <a:srgbClr val="2B4B82"/>
                      </a:solidFill>
                      <a:prstDash val="solid"/>
                      <a:round/>
                      <a:headEnd type="none" w="med" len="med"/>
                      <a:tailEnd type="none" w="med" len="med"/>
                    </a:lnR>
                    <a:lnT w="19050" cap="flat" cmpd="sng" algn="ctr">
                      <a:solidFill>
                        <a:srgbClr val="FEFEFE"/>
                      </a:solidFill>
                      <a:prstDash val="solid"/>
                      <a:round/>
                      <a:headEnd type="none" w="med" len="med"/>
                      <a:tailEnd type="none" w="med" len="med"/>
                    </a:lnT>
                    <a:lnB w="47625" cap="flat" cmpd="sng" algn="ctr">
                      <a:solidFill>
                        <a:srgbClr val="2B4B82"/>
                      </a:solidFill>
                      <a:prstDash val="solid"/>
                      <a:round/>
                      <a:headEnd type="none" w="med" len="med"/>
                      <a:tailEnd type="none" w="med" len="med"/>
                    </a:lnB>
                  </a:tcPr>
                </a:tc>
                <a:extLst>
                  <a:ext uri="{0D108BD9-81ED-4DB2-BD59-A6C34878D82A}">
                    <a16:rowId xmlns:a16="http://schemas.microsoft.com/office/drawing/2014/main" val="10004"/>
                  </a:ext>
                </a:extLst>
              </a:tr>
              <a:tr h="1752996">
                <a:tc>
                  <a:txBody>
                    <a:bodyPr/>
                    <a:lstStyle/>
                    <a:p>
                      <a:pPr marL="0" marR="0" indent="0" algn="l" defTabSz="914400" rtl="0" eaLnBrk="1" fontAlgn="auto" latinLnBrk="0" hangingPunct="1">
                        <a:lnSpc>
                          <a:spcPts val="3359"/>
                        </a:lnSpc>
                        <a:spcBef>
                          <a:spcPts val="0"/>
                        </a:spcBef>
                        <a:spcAft>
                          <a:spcPts val="0"/>
                        </a:spcAft>
                        <a:buClrTx/>
                        <a:buSzTx/>
                        <a:buFontTx/>
                        <a:buNone/>
                        <a:tabLst/>
                        <a:defRPr/>
                      </a:pPr>
                      <a:r>
                        <a:rPr lang="en-US" sz="2400" dirty="0">
                          <a:solidFill>
                            <a:srgbClr val="FEFEFE"/>
                          </a:solidFill>
                          <a:latin typeface="Clear Sans"/>
                          <a:ea typeface="Clear Sans"/>
                          <a:cs typeface="Clear Sans"/>
                          <a:sym typeface="Clear Sans"/>
                        </a:rPr>
                        <a:t> Develops features in line with each iteration of the Spiral Model, with a focus on implementing and refining inventory management and AI functionalities. Ensures that risks identified in each cycle are addressed during development, contributing to the ongoing prototype refinement.</a:t>
                      </a:r>
                      <a:endParaRPr lang="en-US" sz="1100" dirty="0"/>
                    </a:p>
                  </a:txBody>
                  <a:tcPr marL="190500" marR="190500" marT="190500" marB="190500" anchor="ctr">
                    <a:lnL w="47625" cap="flat" cmpd="sng" algn="ctr">
                      <a:solidFill>
                        <a:srgbClr val="2B4B82"/>
                      </a:solidFill>
                      <a:prstDash val="solid"/>
                      <a:round/>
                      <a:headEnd type="none" w="med" len="med"/>
                      <a:tailEnd type="none" w="med" len="med"/>
                    </a:lnL>
                    <a:lnR w="47625" cap="flat" cmpd="sng" algn="ctr">
                      <a:solidFill>
                        <a:srgbClr val="2B4B82"/>
                      </a:solidFill>
                      <a:prstDash val="solid"/>
                      <a:round/>
                      <a:headEnd type="none" w="med" len="med"/>
                      <a:tailEnd type="none" w="med" len="med"/>
                    </a:lnR>
                    <a:lnT w="47625" cap="flat" cmpd="sng" algn="ctr">
                      <a:solidFill>
                        <a:srgbClr val="2B4B82"/>
                      </a:solidFill>
                      <a:prstDash val="solid"/>
                      <a:round/>
                      <a:headEnd type="none" w="med" len="med"/>
                      <a:tailEnd type="none" w="med" len="med"/>
                    </a:lnT>
                    <a:lnB w="47625" cap="flat" cmpd="sng" algn="ctr">
                      <a:solidFill>
                        <a:srgbClr val="2B4B82"/>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4" name="TextBox 4"/>
          <p:cNvSpPr txBox="1"/>
          <p:nvPr/>
        </p:nvSpPr>
        <p:spPr>
          <a:xfrm>
            <a:off x="1187452" y="1459041"/>
            <a:ext cx="6203948" cy="2577629"/>
          </a:xfrm>
          <a:prstGeom prst="rect">
            <a:avLst/>
          </a:prstGeom>
        </p:spPr>
        <p:txBody>
          <a:bodyPr wrap="square" lIns="0" tIns="0" rIns="0" bIns="0" rtlCol="0" anchor="t">
            <a:spAutoFit/>
          </a:bodyPr>
          <a:lstStyle/>
          <a:p>
            <a:pPr algn="l">
              <a:lnSpc>
                <a:spcPts val="6719"/>
              </a:lnSpc>
            </a:pPr>
            <a:r>
              <a:rPr lang="en-US" sz="7200" b="1" dirty="0">
                <a:solidFill>
                  <a:srgbClr val="94DDDE"/>
                </a:solidFill>
                <a:latin typeface="Clear Sans Bold"/>
                <a:ea typeface="Clear Sans Bold"/>
                <a:cs typeface="Clear Sans Bold"/>
                <a:sym typeface="Clear Sans Bold"/>
              </a:rPr>
              <a:t>How Team Follow Spiral Model</a:t>
            </a:r>
          </a:p>
        </p:txBody>
      </p:sp>
      <p:sp>
        <p:nvSpPr>
          <p:cNvPr id="6" name="Freeform 6"/>
          <p:cNvSpPr/>
          <p:nvPr/>
        </p:nvSpPr>
        <p:spPr>
          <a:xfrm>
            <a:off x="2660600" y="4735867"/>
            <a:ext cx="1962501" cy="4249510"/>
          </a:xfrm>
          <a:custGeom>
            <a:avLst/>
            <a:gdLst/>
            <a:ahLst/>
            <a:cxnLst/>
            <a:rect l="l" t="t" r="r" b="b"/>
            <a:pathLst>
              <a:path w="1962501" h="4249510">
                <a:moveTo>
                  <a:pt x="0" y="0"/>
                </a:moveTo>
                <a:lnTo>
                  <a:pt x="1962501" y="0"/>
                </a:lnTo>
                <a:lnTo>
                  <a:pt x="1962501" y="4249510"/>
                </a:lnTo>
                <a:lnTo>
                  <a:pt x="0" y="4249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C3A95-EA1B-0104-7264-7E782A3618E4}"/>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26A69205-FDEB-070C-138A-E6BD311BCBBB}"/>
              </a:ext>
            </a:extLst>
          </p:cNvPr>
          <p:cNvSpPr txBox="1"/>
          <p:nvPr/>
        </p:nvSpPr>
        <p:spPr>
          <a:xfrm>
            <a:off x="838184" y="1359371"/>
            <a:ext cx="15240015" cy="1564531"/>
          </a:xfrm>
          <a:prstGeom prst="rect">
            <a:avLst/>
          </a:prstGeom>
        </p:spPr>
        <p:txBody>
          <a:bodyPr wrap="square" lIns="0" tIns="0" rIns="0" bIns="0" rtlCol="0" anchor="t">
            <a:spAutoFit/>
          </a:bodyPr>
          <a:lstStyle/>
          <a:p>
            <a:pPr algn="l">
              <a:lnSpc>
                <a:spcPts val="6145"/>
              </a:lnSpc>
            </a:pPr>
            <a:r>
              <a:rPr lang="en-US" sz="5853" b="1" dirty="0">
                <a:solidFill>
                  <a:srgbClr val="2B4B82"/>
                </a:solidFill>
                <a:latin typeface="Clear Sans Bold"/>
                <a:ea typeface="Clear Sans Bold"/>
                <a:cs typeface="Clear Sans Bold"/>
                <a:sym typeface="Clear Sans Bold"/>
              </a:rPr>
              <a:t>Creating a Shippable Product Using the Spiral Model</a:t>
            </a:r>
          </a:p>
        </p:txBody>
      </p:sp>
      <p:sp>
        <p:nvSpPr>
          <p:cNvPr id="4" name="Freeform 4">
            <a:extLst>
              <a:ext uri="{FF2B5EF4-FFF2-40B4-BE49-F238E27FC236}">
                <a16:creationId xmlns:a16="http://schemas.microsoft.com/office/drawing/2014/main" id="{FE2BF968-A8C2-7F67-BCD5-2DD8516A8D2F}"/>
              </a:ext>
            </a:extLst>
          </p:cNvPr>
          <p:cNvSpPr/>
          <p:nvPr/>
        </p:nvSpPr>
        <p:spPr>
          <a:xfrm>
            <a:off x="14597115" y="7060169"/>
            <a:ext cx="3020782" cy="3122989"/>
          </a:xfrm>
          <a:custGeom>
            <a:avLst/>
            <a:gdLst/>
            <a:ahLst/>
            <a:cxnLst/>
            <a:rect l="l" t="t" r="r" b="b"/>
            <a:pathLst>
              <a:path w="3020782" h="3122989">
                <a:moveTo>
                  <a:pt x="0" y="0"/>
                </a:moveTo>
                <a:lnTo>
                  <a:pt x="3020782" y="0"/>
                </a:lnTo>
                <a:lnTo>
                  <a:pt x="3020782" y="3122990"/>
                </a:lnTo>
                <a:lnTo>
                  <a:pt x="0" y="31229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4">
            <a:extLst>
              <a:ext uri="{FF2B5EF4-FFF2-40B4-BE49-F238E27FC236}">
                <a16:creationId xmlns:a16="http://schemas.microsoft.com/office/drawing/2014/main" id="{1932C473-57A6-116B-B2B4-E1EB8CDB5B1A}"/>
              </a:ext>
            </a:extLst>
          </p:cNvPr>
          <p:cNvSpPr txBox="1"/>
          <p:nvPr/>
        </p:nvSpPr>
        <p:spPr>
          <a:xfrm>
            <a:off x="821012" y="3257418"/>
            <a:ext cx="13792200" cy="4401205"/>
          </a:xfrm>
          <a:prstGeom prst="rect">
            <a:avLst/>
          </a:prstGeom>
          <a:noFill/>
        </p:spPr>
        <p:txBody>
          <a:bodyPr wrap="square" rtlCol="0">
            <a:spAutoFit/>
          </a:bodyPr>
          <a:lstStyle/>
          <a:p>
            <a:r>
              <a:rPr lang="en-US" sz="2800" b="1" dirty="0"/>
              <a:t>Development Timeframe:</a:t>
            </a:r>
            <a:endParaRPr lang="en-US" sz="2800" dirty="0"/>
          </a:p>
          <a:p>
            <a:pPr>
              <a:buFont typeface="Arial" panose="020B0604020202020204" pitchFamily="34" charset="0"/>
              <a:buChar char="•"/>
            </a:pPr>
            <a:r>
              <a:rPr lang="en-US" sz="2800" b="1" dirty="0"/>
              <a:t>Cycle Length:</a:t>
            </a:r>
            <a:r>
              <a:rPr lang="en-US" sz="2800" dirty="0"/>
              <a:t> 1 month per spiral iteration.</a:t>
            </a:r>
          </a:p>
          <a:p>
            <a:pPr>
              <a:buFont typeface="Arial" panose="020B0604020202020204" pitchFamily="34" charset="0"/>
              <a:buChar char="•"/>
            </a:pPr>
            <a:r>
              <a:rPr lang="en-US" sz="2800" b="1" dirty="0"/>
              <a:t>Total Duration:</a:t>
            </a:r>
            <a:r>
              <a:rPr lang="en-US" sz="2800" dirty="0"/>
              <a:t> 4 months with 4 iterations (spirals).</a:t>
            </a:r>
          </a:p>
          <a:p>
            <a:pPr>
              <a:buFont typeface="Arial" panose="020B0604020202020204" pitchFamily="34" charset="0"/>
              <a:buChar char="•"/>
            </a:pPr>
            <a:r>
              <a:rPr lang="en-US" sz="2800" b="1" dirty="0"/>
              <a:t>Milestones:</a:t>
            </a:r>
            <a:r>
              <a:rPr lang="en-US" sz="2800" dirty="0"/>
              <a:t> Each spiral includes the following phases:</a:t>
            </a:r>
          </a:p>
          <a:p>
            <a:pPr marL="742950" lvl="1" indent="-285750">
              <a:buFont typeface="Arial" panose="020B0604020202020204" pitchFamily="34" charset="0"/>
              <a:buChar char="•"/>
            </a:pPr>
            <a:r>
              <a:rPr lang="en-US" sz="2800" b="1" dirty="0"/>
              <a:t>Phase 1:</a:t>
            </a:r>
            <a:r>
              <a:rPr lang="en-US" sz="2800" dirty="0"/>
              <a:t> Requirements gathering and risk analysis.</a:t>
            </a:r>
          </a:p>
          <a:p>
            <a:pPr marL="742950" lvl="1" indent="-285750">
              <a:buFont typeface="Arial" panose="020B0604020202020204" pitchFamily="34" charset="0"/>
              <a:buChar char="•"/>
            </a:pPr>
            <a:r>
              <a:rPr lang="en-US" sz="2800" b="1" dirty="0"/>
              <a:t>Phase 2:</a:t>
            </a:r>
            <a:r>
              <a:rPr lang="en-US" sz="2800" dirty="0"/>
              <a:t> Design and prototyping to address risks.</a:t>
            </a:r>
          </a:p>
          <a:p>
            <a:pPr marL="742950" lvl="1" indent="-285750">
              <a:buFont typeface="Arial" panose="020B0604020202020204" pitchFamily="34" charset="0"/>
              <a:buChar char="•"/>
            </a:pPr>
            <a:r>
              <a:rPr lang="en-US" sz="2800" b="1" dirty="0"/>
              <a:t>Phase 3:</a:t>
            </a:r>
            <a:r>
              <a:rPr lang="en-US" sz="2800" dirty="0"/>
              <a:t> Development and integration of core features.</a:t>
            </a:r>
          </a:p>
          <a:p>
            <a:pPr marL="742950" lvl="1" indent="-285750">
              <a:buFont typeface="Arial" panose="020B0604020202020204" pitchFamily="34" charset="0"/>
              <a:buChar char="•"/>
            </a:pPr>
            <a:r>
              <a:rPr lang="en-US" sz="2800" b="1" dirty="0"/>
              <a:t>Phase 4:</a:t>
            </a:r>
            <a:r>
              <a:rPr lang="en-US" sz="2800" dirty="0"/>
              <a:t> Testing, evaluation, and planning for the next iteration.</a:t>
            </a:r>
          </a:p>
          <a:p>
            <a:pPr marL="742950" lvl="1" indent="-285750">
              <a:buFont typeface="Arial" panose="020B0604020202020204" pitchFamily="34" charset="0"/>
              <a:buChar char="•"/>
            </a:pPr>
            <a:r>
              <a:rPr lang="en-US" sz="2800" b="1" dirty="0"/>
              <a:t>Deployment:</a:t>
            </a:r>
            <a:r>
              <a:rPr lang="en-US" sz="2800" dirty="0"/>
              <a:t> After each spiral, the product is refined based on user feedback and risk evaluations, ensuring continuous progress toward a shippable product.</a:t>
            </a:r>
          </a:p>
        </p:txBody>
      </p:sp>
    </p:spTree>
    <p:extLst>
      <p:ext uri="{BB962C8B-B14F-4D97-AF65-F5344CB8AC3E}">
        <p14:creationId xmlns:p14="http://schemas.microsoft.com/office/powerpoint/2010/main" val="2641621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a:extLst>
            <a:ext uri="{FF2B5EF4-FFF2-40B4-BE49-F238E27FC236}">
              <a16:creationId xmlns:a16="http://schemas.microsoft.com/office/drawing/2014/main" id="{3F353D58-8360-51E4-ABFA-3099512EA12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2720E33-7D28-059D-A170-FAA29846B2AC}"/>
              </a:ext>
            </a:extLst>
          </p:cNvPr>
          <p:cNvSpPr/>
          <p:nvPr/>
        </p:nvSpPr>
        <p:spPr>
          <a:xfrm>
            <a:off x="14020800" y="5372100"/>
            <a:ext cx="3836810" cy="4335272"/>
          </a:xfrm>
          <a:custGeom>
            <a:avLst/>
            <a:gdLst/>
            <a:ahLst/>
            <a:cxnLst/>
            <a:rect l="l" t="t" r="r" b="b"/>
            <a:pathLst>
              <a:path w="6338112" h="6384545">
                <a:moveTo>
                  <a:pt x="0" y="0"/>
                </a:moveTo>
                <a:lnTo>
                  <a:pt x="6338111" y="0"/>
                </a:lnTo>
                <a:lnTo>
                  <a:pt x="6338111" y="6384544"/>
                </a:lnTo>
                <a:lnTo>
                  <a:pt x="0" y="6384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a:extLst>
              <a:ext uri="{FF2B5EF4-FFF2-40B4-BE49-F238E27FC236}">
                <a16:creationId xmlns:a16="http://schemas.microsoft.com/office/drawing/2014/main" id="{4F2805C3-093A-CB2C-DE95-DA4BBDAA9DAF}"/>
              </a:ext>
            </a:extLst>
          </p:cNvPr>
          <p:cNvSpPr txBox="1"/>
          <p:nvPr/>
        </p:nvSpPr>
        <p:spPr>
          <a:xfrm>
            <a:off x="838200" y="419100"/>
            <a:ext cx="16002000" cy="1073499"/>
          </a:xfrm>
          <a:prstGeom prst="rect">
            <a:avLst/>
          </a:prstGeom>
        </p:spPr>
        <p:txBody>
          <a:bodyPr wrap="square" lIns="0" tIns="0" rIns="0" bIns="0" rtlCol="0" anchor="t">
            <a:spAutoFit/>
          </a:bodyPr>
          <a:lstStyle/>
          <a:p>
            <a:pPr algn="l">
              <a:lnSpc>
                <a:spcPts val="9600"/>
              </a:lnSpc>
            </a:pPr>
            <a:r>
              <a:rPr lang="en-US" sz="4800" b="1" dirty="0">
                <a:solidFill>
                  <a:srgbClr val="F7B4A7"/>
                </a:solidFill>
                <a:latin typeface="Clear Sans Bold"/>
                <a:ea typeface="Clear Sans Bold"/>
                <a:cs typeface="Clear Sans Bold"/>
                <a:sym typeface="Clear Sans Bold"/>
              </a:rPr>
              <a:t>Role of Customer or Stakeholder in the Spiral Model</a:t>
            </a:r>
          </a:p>
        </p:txBody>
      </p:sp>
      <p:sp>
        <p:nvSpPr>
          <p:cNvPr id="6" name="TextBox 5">
            <a:extLst>
              <a:ext uri="{FF2B5EF4-FFF2-40B4-BE49-F238E27FC236}">
                <a16:creationId xmlns:a16="http://schemas.microsoft.com/office/drawing/2014/main" id="{04A33AC2-AB69-FCBD-929C-2D62F020F031}"/>
              </a:ext>
            </a:extLst>
          </p:cNvPr>
          <p:cNvSpPr txBox="1"/>
          <p:nvPr/>
        </p:nvSpPr>
        <p:spPr>
          <a:xfrm>
            <a:off x="838200" y="1878836"/>
            <a:ext cx="13430518" cy="6986528"/>
          </a:xfrm>
          <a:prstGeom prst="rect">
            <a:avLst/>
          </a:prstGeom>
          <a:noFill/>
        </p:spPr>
        <p:txBody>
          <a:bodyPr wrap="square">
            <a:spAutoFit/>
          </a:bodyPr>
          <a:lstStyle/>
          <a:p>
            <a:r>
              <a:rPr lang="en-US" sz="3200" dirty="0">
                <a:solidFill>
                  <a:schemeClr val="bg1"/>
                </a:solidFill>
              </a:rPr>
              <a:t>Customers and stakeholders provide feedback at the end of each spiral iteration. This feedback helps refine prototypes, prioritize tasks, and ensure the product evolves according to user needs.</a:t>
            </a:r>
          </a:p>
          <a:p>
            <a:endParaRPr lang="en-US" sz="3200" dirty="0">
              <a:solidFill>
                <a:schemeClr val="bg1"/>
              </a:solidFill>
            </a:endParaRPr>
          </a:p>
          <a:p>
            <a:r>
              <a:rPr lang="en-US" sz="3200" b="1" dirty="0">
                <a:solidFill>
                  <a:schemeClr val="bg1"/>
                </a:solidFill>
              </a:rPr>
              <a:t>Testing and Quality Control:</a:t>
            </a:r>
          </a:p>
          <a:p>
            <a:endParaRPr lang="en-US" sz="3200" dirty="0">
              <a:solidFill>
                <a:schemeClr val="bg1"/>
              </a:solidFill>
            </a:endParaRPr>
          </a:p>
          <a:p>
            <a:pPr>
              <a:buFont typeface="Arial" panose="020B0604020202020204" pitchFamily="34" charset="0"/>
              <a:buChar char="•"/>
            </a:pPr>
            <a:r>
              <a:rPr lang="en-US" sz="3200" b="1" dirty="0">
                <a:solidFill>
                  <a:schemeClr val="bg1"/>
                </a:solidFill>
              </a:rPr>
              <a:t>Continuous Testing:</a:t>
            </a:r>
            <a:r>
              <a:rPr lang="en-US" sz="3200" dirty="0">
                <a:solidFill>
                  <a:schemeClr val="bg1"/>
                </a:solidFill>
              </a:rPr>
              <a:t> Unit and integration tests are conducted during each iteration.</a:t>
            </a:r>
          </a:p>
          <a:p>
            <a:pPr>
              <a:buFont typeface="Arial" panose="020B0604020202020204" pitchFamily="34" charset="0"/>
              <a:buChar char="•"/>
            </a:pPr>
            <a:endParaRPr lang="en-US" sz="3200" dirty="0">
              <a:solidFill>
                <a:schemeClr val="bg1"/>
              </a:solidFill>
            </a:endParaRPr>
          </a:p>
          <a:p>
            <a:pPr>
              <a:buFont typeface="Arial" panose="020B0604020202020204" pitchFamily="34" charset="0"/>
              <a:buChar char="•"/>
            </a:pPr>
            <a:r>
              <a:rPr lang="en-US" sz="3200" b="1" dirty="0">
                <a:solidFill>
                  <a:schemeClr val="bg1"/>
                </a:solidFill>
              </a:rPr>
              <a:t>User Acceptance Testing (UAT):</a:t>
            </a:r>
            <a:r>
              <a:rPr lang="en-US" sz="3200" dirty="0">
                <a:solidFill>
                  <a:schemeClr val="bg1"/>
                </a:solidFill>
              </a:rPr>
              <a:t> Stakeholders test features to ensure they meet requirements and mitigate risks.</a:t>
            </a:r>
          </a:p>
          <a:p>
            <a:pPr>
              <a:buFont typeface="Arial" panose="020B0604020202020204" pitchFamily="34" charset="0"/>
              <a:buChar char="•"/>
            </a:pPr>
            <a:endParaRPr lang="en-US" sz="3200" dirty="0">
              <a:solidFill>
                <a:schemeClr val="bg1"/>
              </a:solidFill>
            </a:endParaRPr>
          </a:p>
          <a:p>
            <a:pPr>
              <a:buFont typeface="Arial" panose="020B0604020202020204" pitchFamily="34" charset="0"/>
              <a:buChar char="•"/>
            </a:pPr>
            <a:r>
              <a:rPr lang="en-US" sz="3200" b="1" dirty="0">
                <a:solidFill>
                  <a:schemeClr val="bg1"/>
                </a:solidFill>
              </a:rPr>
              <a:t>Incremental Deployment:</a:t>
            </a:r>
            <a:r>
              <a:rPr lang="en-US" sz="3200" dirty="0">
                <a:solidFill>
                  <a:schemeClr val="bg1"/>
                </a:solidFill>
              </a:rPr>
              <a:t> Features are deployed after each iteration for ongoing refinement and improvement.</a:t>
            </a:r>
          </a:p>
        </p:txBody>
      </p:sp>
    </p:spTree>
    <p:extLst>
      <p:ext uri="{BB962C8B-B14F-4D97-AF65-F5344CB8AC3E}">
        <p14:creationId xmlns:p14="http://schemas.microsoft.com/office/powerpoint/2010/main" val="2168116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8242167" y="2816673"/>
            <a:ext cx="9319119" cy="5970270"/>
          </a:xfrm>
          <a:prstGeom prst="rect">
            <a:avLst/>
          </a:prstGeom>
        </p:spPr>
        <p:txBody>
          <a:bodyPr lIns="0" tIns="0" rIns="0" bIns="0" rtlCol="0" anchor="t">
            <a:spAutoFit/>
          </a:bodyPr>
          <a:lstStyle/>
          <a:p>
            <a:pPr algn="l">
              <a:lnSpc>
                <a:spcPts val="6719"/>
              </a:lnSpc>
            </a:pPr>
            <a:r>
              <a:rPr lang="en-US" sz="6399" b="1">
                <a:solidFill>
                  <a:srgbClr val="94DDDE"/>
                </a:solidFill>
                <a:latin typeface="Clear Sans Bold"/>
                <a:ea typeface="Clear Sans Bold"/>
                <a:cs typeface="Clear Sans Bold"/>
                <a:sym typeface="Clear Sans Bold"/>
              </a:rPr>
              <a:t>"With </a:t>
            </a:r>
            <a:r>
              <a:rPr lang="en-US" sz="6399" b="1">
                <a:solidFill>
                  <a:srgbClr val="F7B4A7"/>
                </a:solidFill>
                <a:latin typeface="Clear Sans Bold"/>
                <a:ea typeface="Clear Sans Bold"/>
                <a:cs typeface="Clear Sans Bold"/>
                <a:sym typeface="Clear Sans Bold"/>
              </a:rPr>
              <a:t>Auctionnest</a:t>
            </a:r>
            <a:r>
              <a:rPr lang="en-US" sz="6399" b="1">
                <a:solidFill>
                  <a:srgbClr val="94DDDE"/>
                </a:solidFill>
                <a:latin typeface="Clear Sans Bold"/>
                <a:ea typeface="Clear Sans Bold"/>
                <a:cs typeface="Clear Sans Bold"/>
                <a:sym typeface="Clear Sans Bold"/>
              </a:rPr>
              <a:t>, technology transforms auctions into a </a:t>
            </a:r>
            <a:r>
              <a:rPr lang="en-US" sz="6399" b="1">
                <a:solidFill>
                  <a:srgbClr val="F7B4A7"/>
                </a:solidFill>
                <a:latin typeface="Clear Sans Bold"/>
                <a:ea typeface="Clear Sans Bold"/>
                <a:cs typeface="Clear Sans Bold"/>
                <a:sym typeface="Clear Sans Bold"/>
              </a:rPr>
              <a:t>safer</a:t>
            </a:r>
            <a:r>
              <a:rPr lang="en-US" sz="6399" b="1">
                <a:solidFill>
                  <a:srgbClr val="94DDDE"/>
                </a:solidFill>
                <a:latin typeface="Clear Sans Bold"/>
                <a:ea typeface="Clear Sans Bold"/>
                <a:cs typeface="Clear Sans Bold"/>
                <a:sym typeface="Clear Sans Bold"/>
              </a:rPr>
              <a:t>, </a:t>
            </a:r>
            <a:r>
              <a:rPr lang="en-US" sz="6399" b="1">
                <a:solidFill>
                  <a:srgbClr val="F7B4A7"/>
                </a:solidFill>
                <a:latin typeface="Clear Sans Bold"/>
                <a:ea typeface="Clear Sans Bold"/>
                <a:cs typeface="Clear Sans Bold"/>
                <a:sym typeface="Clear Sans Bold"/>
              </a:rPr>
              <a:t>smarter</a:t>
            </a:r>
            <a:r>
              <a:rPr lang="en-US" sz="6399" b="1">
                <a:solidFill>
                  <a:srgbClr val="94DDDE"/>
                </a:solidFill>
                <a:latin typeface="Clear Sans Bold"/>
                <a:ea typeface="Clear Sans Bold"/>
                <a:cs typeface="Clear Sans Bold"/>
                <a:sym typeface="Clear Sans Bold"/>
              </a:rPr>
              <a:t>, and more seamless experience for buyers and sellers alike."</a:t>
            </a:r>
          </a:p>
        </p:txBody>
      </p:sp>
      <p:sp>
        <p:nvSpPr>
          <p:cNvPr id="3" name="Freeform 3"/>
          <p:cNvSpPr/>
          <p:nvPr/>
        </p:nvSpPr>
        <p:spPr>
          <a:xfrm>
            <a:off x="4610774" y="1441513"/>
            <a:ext cx="2645731" cy="1625922"/>
          </a:xfrm>
          <a:custGeom>
            <a:avLst/>
            <a:gdLst/>
            <a:ahLst/>
            <a:cxnLst/>
            <a:rect l="l" t="t" r="r" b="b"/>
            <a:pathLst>
              <a:path w="2645731" h="1625922">
                <a:moveTo>
                  <a:pt x="0" y="0"/>
                </a:moveTo>
                <a:lnTo>
                  <a:pt x="2645731" y="0"/>
                </a:lnTo>
                <a:lnTo>
                  <a:pt x="2645731" y="1625922"/>
                </a:lnTo>
                <a:lnTo>
                  <a:pt x="0" y="16259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2879313" y="5316566"/>
            <a:ext cx="5758626" cy="4114800"/>
          </a:xfrm>
          <a:custGeom>
            <a:avLst/>
            <a:gdLst/>
            <a:ahLst/>
            <a:cxnLst/>
            <a:rect l="l" t="t" r="r" b="b"/>
            <a:pathLst>
              <a:path w="5758626" h="4114800">
                <a:moveTo>
                  <a:pt x="0" y="0"/>
                </a:moveTo>
                <a:lnTo>
                  <a:pt x="5758626" y="0"/>
                </a:lnTo>
                <a:lnTo>
                  <a:pt x="575862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6340312" y="-1788377"/>
            <a:ext cx="1491622" cy="3229890"/>
          </a:xfrm>
          <a:custGeom>
            <a:avLst/>
            <a:gdLst/>
            <a:ahLst/>
            <a:cxnLst/>
            <a:rect l="l" t="t" r="r" b="b"/>
            <a:pathLst>
              <a:path w="1491622" h="3229890">
                <a:moveTo>
                  <a:pt x="0" y="0"/>
                </a:moveTo>
                <a:lnTo>
                  <a:pt x="1491622" y="0"/>
                </a:lnTo>
                <a:lnTo>
                  <a:pt x="1491622" y="3229890"/>
                </a:lnTo>
                <a:lnTo>
                  <a:pt x="0" y="32298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8242167" y="-1536821"/>
            <a:ext cx="3748344" cy="3073642"/>
          </a:xfrm>
          <a:custGeom>
            <a:avLst/>
            <a:gdLst/>
            <a:ahLst/>
            <a:cxnLst/>
            <a:rect l="l" t="t" r="r" b="b"/>
            <a:pathLst>
              <a:path w="3748344" h="3073642">
                <a:moveTo>
                  <a:pt x="0" y="0"/>
                </a:moveTo>
                <a:lnTo>
                  <a:pt x="3748345" y="0"/>
                </a:lnTo>
                <a:lnTo>
                  <a:pt x="3748345" y="3073642"/>
                </a:lnTo>
                <a:lnTo>
                  <a:pt x="0" y="30736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p:cNvSpPr/>
          <p:nvPr/>
        </p:nvSpPr>
        <p:spPr>
          <a:xfrm>
            <a:off x="-566643" y="-2441088"/>
            <a:ext cx="4317873" cy="5892879"/>
          </a:xfrm>
          <a:custGeom>
            <a:avLst/>
            <a:gdLst/>
            <a:ahLst/>
            <a:cxnLst/>
            <a:rect l="l" t="t" r="r" b="b"/>
            <a:pathLst>
              <a:path w="4317873" h="5892879">
                <a:moveTo>
                  <a:pt x="0" y="0"/>
                </a:moveTo>
                <a:lnTo>
                  <a:pt x="4317873" y="0"/>
                </a:lnTo>
                <a:lnTo>
                  <a:pt x="4317873" y="5892879"/>
                </a:lnTo>
                <a:lnTo>
                  <a:pt x="0" y="589287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8" name="Freeform 8"/>
          <p:cNvSpPr/>
          <p:nvPr/>
        </p:nvSpPr>
        <p:spPr>
          <a:xfrm flipH="1">
            <a:off x="1742874" y="3067435"/>
            <a:ext cx="4597438" cy="2842053"/>
          </a:xfrm>
          <a:custGeom>
            <a:avLst/>
            <a:gdLst/>
            <a:ahLst/>
            <a:cxnLst/>
            <a:rect l="l" t="t" r="r" b="b"/>
            <a:pathLst>
              <a:path w="4597438" h="2842053">
                <a:moveTo>
                  <a:pt x="4597438" y="0"/>
                </a:moveTo>
                <a:lnTo>
                  <a:pt x="0" y="0"/>
                </a:lnTo>
                <a:lnTo>
                  <a:pt x="0" y="2842053"/>
                </a:lnTo>
                <a:lnTo>
                  <a:pt x="4597438" y="2842053"/>
                </a:lnTo>
                <a:lnTo>
                  <a:pt x="4597438"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54</TotalTime>
  <Words>856</Words>
  <Application>Microsoft Macintosh PowerPoint</Application>
  <PresentationFormat>Custom</PresentationFormat>
  <Paragraphs>56</Paragraphs>
  <Slides>10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Norwester</vt:lpstr>
      <vt:lpstr>Aptos</vt:lpstr>
      <vt:lpstr>Arial</vt:lpstr>
      <vt:lpstr>Clear Sans Bold</vt:lpstr>
      <vt:lpstr>Calibri</vt:lpstr>
      <vt:lpstr>Clear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AuctionNest</dc:title>
  <cp:lastModifiedBy>Shaik, Sameer</cp:lastModifiedBy>
  <cp:revision>4</cp:revision>
  <dcterms:created xsi:type="dcterms:W3CDTF">2006-08-16T00:00:00Z</dcterms:created>
  <dcterms:modified xsi:type="dcterms:W3CDTF">2024-10-22T23:12:56Z</dcterms:modified>
  <dc:identifier>DAGSGhnLOs8</dc:identifier>
</cp:coreProperties>
</file>